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3" r:id="rId1"/>
    <p:sldMasterId id="2147483648" r:id="rId2"/>
  </p:sldMasterIdLst>
  <p:notesMasterIdLst>
    <p:notesMasterId r:id="rId17"/>
  </p:notesMasterIdLst>
  <p:handoutMasterIdLst>
    <p:handoutMasterId r:id="rId18"/>
  </p:handoutMasterIdLst>
  <p:sldIdLst>
    <p:sldId id="258" r:id="rId3"/>
    <p:sldId id="257" r:id="rId4"/>
    <p:sldId id="409" r:id="rId5"/>
    <p:sldId id="393" r:id="rId6"/>
    <p:sldId id="410" r:id="rId7"/>
    <p:sldId id="392" r:id="rId8"/>
    <p:sldId id="420" r:id="rId9"/>
    <p:sldId id="414" r:id="rId10"/>
    <p:sldId id="415" r:id="rId11"/>
    <p:sldId id="399" r:id="rId12"/>
    <p:sldId id="416" r:id="rId13"/>
    <p:sldId id="421" r:id="rId14"/>
    <p:sldId id="391" r:id="rId15"/>
    <p:sldId id="348" r:id="rId16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8ADDC"/>
    <a:srgbClr val="5B9BD5"/>
    <a:srgbClr val="688EB0"/>
    <a:srgbClr val="DBE4EC"/>
    <a:srgbClr val="41719C"/>
    <a:srgbClr val="FFFFFF"/>
    <a:srgbClr val="BFBFBF"/>
    <a:srgbClr val="E7E6E6"/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3A68B90-92BE-4EC4-837E-45B2D1D8DDC2}" v="6" dt="2024-05-16T16:38:19.91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65" autoAdjust="0"/>
    <p:restoredTop sz="93582" autoAdjust="0"/>
  </p:normalViewPr>
  <p:slideViewPr>
    <p:cSldViewPr snapToGrid="0" showGuides="1">
      <p:cViewPr varScale="1">
        <p:scale>
          <a:sx n="28" d="100"/>
          <a:sy n="28" d="100"/>
        </p:scale>
        <p:origin x="712" y="2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864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55" d="100"/>
          <a:sy n="55" d="100"/>
        </p:scale>
        <p:origin x="288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microsoft.com/office/2015/10/relationships/revisionInfo" Target="revisionInfo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258294-447B-4283-98FA-EE933C923C45}" type="datetimeFigureOut">
              <a:rPr lang="id-ID" smtClean="0"/>
              <a:t>04/06/2024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54049F-790F-4D2A-9600-0558D485B35E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7584301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0D058D-77DE-41EB-8256-358F24B10396}" type="datetimeFigureOut">
              <a:rPr lang="id-ID" smtClean="0"/>
              <a:t>04/06/2024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B52A53-6207-4E85-A471-94F235D1B6AB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39516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B52A53-6207-4E85-A471-94F235D1B6AB}" type="slidenum">
              <a:rPr lang="id-ID" smtClean="0"/>
              <a:t>1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7027478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b09e30c95c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b09e30c95c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38017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b09e30c95c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b09e30c95c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60759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b09e30c95c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b09e30c95c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5523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b09e30c95c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b09e30c95c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35358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b09e30c95c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b09e30c95c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60071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b09e30c95c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b09e30c95c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26624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b09e30c95c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b09e30c95c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50679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b09e30c95c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b09e30c95c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71059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b09e30c95c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b09e30c95c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27932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b09e30c95c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b09e30c95c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49024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b09e30c95c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b09e30c95c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16107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D4C08-F7BC-4E08-8E5D-03BBD5BC5C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CC6E93-37DB-4CB0-9373-5911C0A2804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37032" y="1813433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279351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/ Larg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096000" y="0"/>
            <a:ext cx="6096000" cy="68580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26776E2B-4E9D-4287-980C-D60DB8EB7C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475183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87159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Text and Small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798365" y="1863563"/>
            <a:ext cx="4320209" cy="214685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63A0C03D-7175-4249-8645-FC69A4333B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538581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31EC56EB-E237-47DA-BDE2-6FB971E81A5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37032" y="1813433"/>
            <a:ext cx="538581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792718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Wid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342900" y="3429000"/>
            <a:ext cx="11511643" cy="2890157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814589E0-FCFA-4B42-AF69-8947F32CA1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02999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Wide Picture On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34290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558153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 Slide w/ Lar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811617" y="410817"/>
            <a:ext cx="5075582" cy="60429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76CD3B1-D9C4-41C5-93DC-1744E783187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36638" y="2352675"/>
            <a:ext cx="5692775" cy="1854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>
                <a:solidFill>
                  <a:schemeClr val="accent2"/>
                </a:solidFill>
                <a:latin typeface="Lato Black" panose="020F0A02020204030203" pitchFamily="34" charset="0"/>
              </a:defRPr>
            </a:lvl1pPr>
            <a:lvl2pPr marL="457200" indent="0">
              <a:buNone/>
              <a:defRPr sz="3600"/>
            </a:lvl2pPr>
            <a:lvl3pPr marL="914400" indent="0">
              <a:buNone/>
              <a:defRPr sz="3600"/>
            </a:lvl3pPr>
            <a:lvl4pPr marL="1371600" indent="0">
              <a:buNone/>
              <a:defRPr sz="3600"/>
            </a:lvl4pPr>
            <a:lvl5pPr marL="1828800" indent="0">
              <a:buNone/>
              <a:defRPr sz="36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827166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 Slide w/ Split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/>
          <p:cNvSpPr>
            <a:spLocks noGrp="1"/>
          </p:cNvSpPr>
          <p:nvPr>
            <p:ph type="pic" sz="quarter" idx="12"/>
          </p:nvPr>
        </p:nvSpPr>
        <p:spPr>
          <a:xfrm>
            <a:off x="7633252" y="0"/>
            <a:ext cx="4558748" cy="6858000"/>
          </a:xfrm>
          <a:custGeom>
            <a:avLst/>
            <a:gdLst>
              <a:gd name="connsiteX0" fmla="*/ 3339556 w 4558748"/>
              <a:gd name="connsiteY0" fmla="*/ 4558747 h 6858000"/>
              <a:gd name="connsiteX1" fmla="*/ 0 w 4558748"/>
              <a:gd name="connsiteY1" fmla="*/ 0 h 6858000"/>
              <a:gd name="connsiteX2" fmla="*/ 4558748 w 4558748"/>
              <a:gd name="connsiteY2" fmla="*/ 0 h 6858000"/>
              <a:gd name="connsiteX3" fmla="*/ 4558748 w 4558748"/>
              <a:gd name="connsiteY3" fmla="*/ 6858000 h 6858000"/>
              <a:gd name="connsiteX4" fmla="*/ 0 w 4558748"/>
              <a:gd name="connsiteY4" fmla="*/ 6858000 h 6858000"/>
              <a:gd name="connsiteX5" fmla="*/ 1219192 w 4558748"/>
              <a:gd name="connsiteY5" fmla="*/ 229925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58748" h="6858000">
                <a:moveTo>
                  <a:pt x="3339556" y="4558747"/>
                </a:moveTo>
                <a:lnTo>
                  <a:pt x="0" y="0"/>
                </a:lnTo>
                <a:lnTo>
                  <a:pt x="4558748" y="0"/>
                </a:lnTo>
                <a:close/>
                <a:moveTo>
                  <a:pt x="4558748" y="6858000"/>
                </a:moveTo>
                <a:lnTo>
                  <a:pt x="0" y="6858000"/>
                </a:lnTo>
                <a:lnTo>
                  <a:pt x="1219192" y="229925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2355044-7D44-4514-9649-24A9A00B88E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36638" y="2352675"/>
            <a:ext cx="5692775" cy="1854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>
                <a:solidFill>
                  <a:schemeClr val="accent2"/>
                </a:solidFill>
                <a:latin typeface="Lato Black" panose="020F0A02020204030203" pitchFamily="34" charset="0"/>
              </a:defRPr>
            </a:lvl1pPr>
            <a:lvl2pPr marL="457200" indent="0">
              <a:buNone/>
              <a:defRPr sz="3600"/>
            </a:lvl2pPr>
            <a:lvl3pPr marL="914400" indent="0">
              <a:buNone/>
              <a:defRPr sz="3600"/>
            </a:lvl3pPr>
            <a:lvl4pPr marL="1371600" indent="0">
              <a:buNone/>
              <a:defRPr sz="3600"/>
            </a:lvl4pPr>
            <a:lvl5pPr marL="1828800" indent="0">
              <a:buNone/>
              <a:defRPr sz="36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927401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Text and Larger Pictur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36588" y="556591"/>
            <a:ext cx="4796803" cy="5777948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33F06556-9F12-465F-B2C0-54CECBECFF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47232" y="352933"/>
            <a:ext cx="51054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53F101C5-B687-491E-B510-40EEFA57B47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047232" y="1813433"/>
            <a:ext cx="51054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634646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Text and Narrow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079934" y="556591"/>
            <a:ext cx="3763134" cy="5777948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4CBBD1E5-9D57-4B5D-8EED-2C6C7B514B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7696" y="352933"/>
            <a:ext cx="596493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1B95F113-F22A-411F-90D1-604D01D2E5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187696" y="1813433"/>
            <a:ext cx="596493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838384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Text and Circular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076950" y="933450"/>
            <a:ext cx="5010150" cy="5010150"/>
          </a:xfrm>
          <a:prstGeom prst="ellipse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3239176-84CA-4769-8C2A-4B12CCCF9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522122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7FBC631E-689D-4F87-AC80-68A2ECC7F9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37032" y="1813433"/>
            <a:ext cx="522122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325468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Text and Diamond Shape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89459" y="2147652"/>
            <a:ext cx="3968334" cy="3968334"/>
          </a:xfrm>
          <a:prstGeom prst="diamond">
            <a:avLst/>
          </a:prstGeom>
        </p:spPr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E888001C-70F5-4CC5-B714-32C673B14A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2E5863BF-3BAA-468E-8591-A166685F3B0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279136" y="1813433"/>
            <a:ext cx="587349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819940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706911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515012" y="0"/>
            <a:ext cx="5637976" cy="6858000"/>
          </a:xfrm>
          <a:prstGeom prst="parallelogram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D0F2259-6A45-4056-917B-3483BF364F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288645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031813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089989" y="2133598"/>
            <a:ext cx="2146853" cy="2888973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3717233" y="2133599"/>
            <a:ext cx="2146853" cy="2888973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344476" y="2133598"/>
            <a:ext cx="2146853" cy="2888973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8971720" y="2133599"/>
            <a:ext cx="2146853" cy="2888973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51EA480F-11A6-4E0A-AAA0-130EDEFAE7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193197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5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089990" y="2133598"/>
            <a:ext cx="1757239" cy="2888973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3174723" y="2133599"/>
            <a:ext cx="1757239" cy="2888973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259456" y="2133598"/>
            <a:ext cx="1757239" cy="2888973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428921" y="2133598"/>
            <a:ext cx="1757239" cy="2888973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4274CDA7-2A50-4760-9DE8-BFEC9CB84DE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344189" y="2133598"/>
            <a:ext cx="1757239" cy="2888973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209266E8-897B-4139-B079-3B7E3F23FC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215113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89459" y="2782957"/>
            <a:ext cx="2491409" cy="3326985"/>
          </a:xfrm>
          <a:prstGeom prst="rect">
            <a:avLst/>
          </a:prstGeom>
        </p:spPr>
        <p:txBody>
          <a:bodyPr/>
          <a:lstStyle/>
          <a:p>
            <a:endParaRPr lang="id-ID" dirty="0"/>
          </a:p>
        </p:txBody>
      </p:sp>
      <p:sp>
        <p:nvSpPr>
          <p:cNvPr id="3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6434667" y="2782957"/>
            <a:ext cx="2491409" cy="3326985"/>
          </a:xfrm>
          <a:prstGeom prst="rect">
            <a:avLst/>
          </a:prstGeom>
        </p:spPr>
        <p:txBody>
          <a:bodyPr/>
          <a:lstStyle/>
          <a:p>
            <a:endParaRPr lang="id-ID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3276877C-F7AA-4B28-96C5-2AC5634905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36023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Text and 4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249469" y="250723"/>
            <a:ext cx="2599563" cy="300867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9125405" y="250724"/>
            <a:ext cx="2599563" cy="300867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6249469" y="3539613"/>
            <a:ext cx="2599563" cy="300867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9125405" y="3539614"/>
            <a:ext cx="2599563" cy="300867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5882605-9D61-4771-888D-D4F9CEACFE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436168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26EFC2BE-4B12-4D9E-93AB-C627D58502D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37032" y="1813433"/>
            <a:ext cx="522122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746359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6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6268063" y="546100"/>
            <a:ext cx="2659319" cy="275753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9183636" y="546100"/>
            <a:ext cx="2659319" cy="275753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6268063" y="3554771"/>
            <a:ext cx="2659319" cy="275753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9183636" y="3554771"/>
            <a:ext cx="2659319" cy="275753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7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436917" y="3554771"/>
            <a:ext cx="2659319" cy="275753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8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3352490" y="3554771"/>
            <a:ext cx="2659319" cy="275753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B9BAA18E-797A-4640-96B4-8E742E54C9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447751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44222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357385" y="1696068"/>
            <a:ext cx="3477201" cy="4321278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4354197" y="1696068"/>
            <a:ext cx="3477201" cy="4321278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8351009" y="1696068"/>
            <a:ext cx="3477201" cy="4321278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6EAA0131-6ABE-498C-B46E-1C66B26F38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729267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8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356460" y="1983782"/>
            <a:ext cx="2867186" cy="2138767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9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56460" y="4122549"/>
            <a:ext cx="2867186" cy="2138767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3228814" y="1983782"/>
            <a:ext cx="2867186" cy="2138767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3228814" y="4122549"/>
            <a:ext cx="2867186" cy="2138767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6096000" y="1983782"/>
            <a:ext cx="2867186" cy="2138767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6096000" y="4122549"/>
            <a:ext cx="2867186" cy="2138767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8963186" y="1983782"/>
            <a:ext cx="2867186" cy="2138767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8963186" y="4122549"/>
            <a:ext cx="2867186" cy="2138767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295B14D1-77AB-40E2-8070-6C57178DB4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661947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4 Large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5951349" cy="3285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6240651" y="0"/>
            <a:ext cx="5951349" cy="3285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3599478"/>
            <a:ext cx="5951349" cy="3285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6240651" y="3599478"/>
            <a:ext cx="5951349" cy="3285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195906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5 Large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4045059" y="0"/>
            <a:ext cx="4122548" cy="336313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8291541" y="0"/>
            <a:ext cx="3900459" cy="336313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0" y="3494867"/>
            <a:ext cx="3921125" cy="336313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4045059" y="3494867"/>
            <a:ext cx="4122548" cy="336313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8291541" y="3494867"/>
            <a:ext cx="3900459" cy="336313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D8ADBF1C-D9DF-481D-A36E-5DF15544CD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316077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437407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 Slide w/ Lar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811617" y="410817"/>
            <a:ext cx="5075582" cy="60429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76CD3B1-D9C4-41C5-93DC-1744E783187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36638" y="2352675"/>
            <a:ext cx="5692775" cy="1854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>
                <a:solidFill>
                  <a:schemeClr val="accent2"/>
                </a:solidFill>
                <a:latin typeface="Lato Black" panose="020F0A02020204030203" pitchFamily="34" charset="0"/>
              </a:defRPr>
            </a:lvl1pPr>
            <a:lvl2pPr marL="457200" indent="0">
              <a:buNone/>
              <a:defRPr sz="3600"/>
            </a:lvl2pPr>
            <a:lvl3pPr marL="914400" indent="0">
              <a:buNone/>
              <a:defRPr sz="3600"/>
            </a:lvl3pPr>
            <a:lvl4pPr marL="1371600" indent="0">
              <a:buNone/>
              <a:defRPr sz="3600"/>
            </a:lvl4pPr>
            <a:lvl5pPr marL="1828800" indent="0">
              <a:buNone/>
              <a:defRPr sz="36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072780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4 Small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063855" y="1625688"/>
            <a:ext cx="1801813" cy="1803312"/>
          </a:xfrm>
          <a:prstGeom prst="rect">
            <a:avLst/>
          </a:prstGeom>
        </p:spPr>
        <p:txBody>
          <a:bodyPr/>
          <a:lstStyle/>
          <a:p>
            <a:endParaRPr lang="id-ID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1063855" y="4475964"/>
            <a:ext cx="1801813" cy="1803312"/>
          </a:xfrm>
          <a:prstGeom prst="rect">
            <a:avLst/>
          </a:prstGeom>
        </p:spPr>
        <p:txBody>
          <a:bodyPr/>
          <a:lstStyle/>
          <a:p>
            <a:endParaRPr lang="id-ID" dirty="0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9313333" y="1625688"/>
            <a:ext cx="1801813" cy="1803312"/>
          </a:xfrm>
          <a:prstGeom prst="rect">
            <a:avLst/>
          </a:prstGeom>
        </p:spPr>
        <p:txBody>
          <a:bodyPr/>
          <a:lstStyle/>
          <a:p>
            <a:endParaRPr lang="id-ID" dirty="0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9313333" y="4475964"/>
            <a:ext cx="1801813" cy="1803312"/>
          </a:xfrm>
          <a:prstGeom prst="rect">
            <a:avLst/>
          </a:prstGeom>
        </p:spPr>
        <p:txBody>
          <a:bodyPr/>
          <a:lstStyle/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3319101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 w/ Text and Photos on S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39212" y="2012101"/>
            <a:ext cx="2875935" cy="43356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8981767" y="2012101"/>
            <a:ext cx="2875935" cy="43356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188FA72-1C8E-4629-940E-23C2EC5706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78D4505A-8324-48E4-8F64-9F2F2E0DF1A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552305" y="2012101"/>
            <a:ext cx="508738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257957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Text and 2 Large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543338"/>
            <a:ext cx="3217333" cy="5804453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8974667" y="543338"/>
            <a:ext cx="3217333" cy="5804453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62FA1CA4-D01B-4C07-B0D2-35E46506CC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57353" y="352933"/>
            <a:ext cx="451381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DF3B7B5A-104B-4925-A89A-421ED2CDBB5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757353" y="1813433"/>
            <a:ext cx="451381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700100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4 Small Photos Cente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3993322" y="2065951"/>
            <a:ext cx="1801813" cy="1803312"/>
          </a:xfrm>
          <a:prstGeom prst="rect">
            <a:avLst/>
          </a:prstGeom>
        </p:spPr>
        <p:txBody>
          <a:bodyPr/>
          <a:lstStyle/>
          <a:p>
            <a:endParaRPr lang="id-ID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993322" y="4475964"/>
            <a:ext cx="1801813" cy="1803312"/>
          </a:xfrm>
          <a:prstGeom prst="rect">
            <a:avLst/>
          </a:prstGeom>
        </p:spPr>
        <p:txBody>
          <a:bodyPr/>
          <a:lstStyle/>
          <a:p>
            <a:endParaRPr lang="id-ID" dirty="0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400801" y="2065951"/>
            <a:ext cx="1801813" cy="1803312"/>
          </a:xfrm>
          <a:prstGeom prst="rect">
            <a:avLst/>
          </a:prstGeom>
        </p:spPr>
        <p:txBody>
          <a:bodyPr/>
          <a:lstStyle/>
          <a:p>
            <a:endParaRPr lang="id-ID" dirty="0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400801" y="4475964"/>
            <a:ext cx="1801813" cy="1803312"/>
          </a:xfrm>
          <a:prstGeom prst="rect">
            <a:avLst/>
          </a:prstGeom>
        </p:spPr>
        <p:txBody>
          <a:bodyPr/>
          <a:lstStyle/>
          <a:p>
            <a:endParaRPr lang="id-ID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B42EB682-AA29-483B-A75D-1157883358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431191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Large Photo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061884" y="530942"/>
            <a:ext cx="4306528" cy="5781368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0120EEA1-0FB8-43C0-89AB-C5CE0A5052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92982" y="352933"/>
            <a:ext cx="495965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65EA526-192B-4F93-9954-8A291020BB4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192982" y="1813433"/>
            <a:ext cx="49596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772520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 userDrawn="1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Large Photo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6843705" y="530942"/>
            <a:ext cx="4306528" cy="5781368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42196C3E-80DE-41DA-8FB7-DC519D417C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596327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DAF09D-D5A3-4097-B3D8-B97DAEA474B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37032" y="1813433"/>
            <a:ext cx="596327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129641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Wid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1474846"/>
            <a:ext cx="12192000" cy="2168013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60573D61-200A-41EF-BADC-F4BF777F2D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D3B6CE-F4AA-476F-B996-8C63CBDC8C4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37032" y="3996757"/>
            <a:ext cx="10515600" cy="21680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769746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Text &amp; Square Photo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1991032"/>
            <a:ext cx="5383161" cy="4321278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8862DE7F-DF93-4225-9D35-4107D953FD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77E38B-2146-4F7E-97F1-0851D8BDD0F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96000" y="1991031"/>
            <a:ext cx="5056632" cy="41737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099054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Text &amp; Square Photo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6096000" y="547243"/>
            <a:ext cx="6096000" cy="5757304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A41D8151-7BD1-4974-9E9D-F50FA6D2DB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497405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604BD0D-03A5-4801-9764-A6BD093B628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37032" y="1813433"/>
            <a:ext cx="497405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497924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2 Small Photos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7142301" y="278020"/>
            <a:ext cx="4016375" cy="3154363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7142301" y="3432383"/>
            <a:ext cx="4016375" cy="3154363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61ED6DB3-7950-4E04-A9AC-012C02A53C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562703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CBC14F7B-D2A4-430A-B518-87393DAB3B2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37032" y="1813433"/>
            <a:ext cx="562703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98780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 Slide w/ Split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/>
          <p:cNvSpPr>
            <a:spLocks noGrp="1"/>
          </p:cNvSpPr>
          <p:nvPr>
            <p:ph type="pic" sz="quarter" idx="12"/>
          </p:nvPr>
        </p:nvSpPr>
        <p:spPr>
          <a:xfrm>
            <a:off x="7633252" y="0"/>
            <a:ext cx="4558748" cy="6858000"/>
          </a:xfrm>
          <a:custGeom>
            <a:avLst/>
            <a:gdLst>
              <a:gd name="connsiteX0" fmla="*/ 3339556 w 4558748"/>
              <a:gd name="connsiteY0" fmla="*/ 4558747 h 6858000"/>
              <a:gd name="connsiteX1" fmla="*/ 0 w 4558748"/>
              <a:gd name="connsiteY1" fmla="*/ 0 h 6858000"/>
              <a:gd name="connsiteX2" fmla="*/ 4558748 w 4558748"/>
              <a:gd name="connsiteY2" fmla="*/ 0 h 6858000"/>
              <a:gd name="connsiteX3" fmla="*/ 4558748 w 4558748"/>
              <a:gd name="connsiteY3" fmla="*/ 6858000 h 6858000"/>
              <a:gd name="connsiteX4" fmla="*/ 0 w 4558748"/>
              <a:gd name="connsiteY4" fmla="*/ 6858000 h 6858000"/>
              <a:gd name="connsiteX5" fmla="*/ 1219192 w 4558748"/>
              <a:gd name="connsiteY5" fmla="*/ 229925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58748" h="6858000">
                <a:moveTo>
                  <a:pt x="3339556" y="4558747"/>
                </a:moveTo>
                <a:lnTo>
                  <a:pt x="0" y="0"/>
                </a:lnTo>
                <a:lnTo>
                  <a:pt x="4558748" y="0"/>
                </a:lnTo>
                <a:close/>
                <a:moveTo>
                  <a:pt x="4558748" y="6858000"/>
                </a:moveTo>
                <a:lnTo>
                  <a:pt x="0" y="6858000"/>
                </a:lnTo>
                <a:lnTo>
                  <a:pt x="1219192" y="229925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2355044-7D44-4514-9649-24A9A00B88E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36638" y="2352675"/>
            <a:ext cx="5692775" cy="1854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>
                <a:solidFill>
                  <a:schemeClr val="accent2"/>
                </a:solidFill>
                <a:latin typeface="Lato Black" panose="020F0A02020204030203" pitchFamily="34" charset="0"/>
              </a:defRPr>
            </a:lvl1pPr>
            <a:lvl2pPr marL="457200" indent="0">
              <a:buNone/>
              <a:defRPr sz="3600"/>
            </a:lvl2pPr>
            <a:lvl3pPr marL="914400" indent="0">
              <a:buNone/>
              <a:defRPr sz="3600"/>
            </a:lvl3pPr>
            <a:lvl4pPr marL="1371600" indent="0">
              <a:buNone/>
              <a:defRPr sz="3600"/>
            </a:lvl4pPr>
            <a:lvl5pPr marL="1828800" indent="0">
              <a:buNone/>
              <a:defRPr sz="36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3465163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Phone, iPad, Desktop, Lap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mac.png">
            <a:extLst>
              <a:ext uri="{FF2B5EF4-FFF2-40B4-BE49-F238E27FC236}">
                <a16:creationId xmlns:a16="http://schemas.microsoft.com/office/drawing/2014/main" id="{C100ABBE-5CB0-4EEB-B696-34F3E5315FD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666" y="1685566"/>
            <a:ext cx="7704667" cy="4622800"/>
          </a:xfrm>
          <a:prstGeom prst="rect">
            <a:avLst/>
          </a:prstGeom>
        </p:spPr>
      </p:pic>
      <p:pic>
        <p:nvPicPr>
          <p:cNvPr id="7" name="Picture 6" descr="Ipad Black.png">
            <a:extLst>
              <a:ext uri="{FF2B5EF4-FFF2-40B4-BE49-F238E27FC236}">
                <a16:creationId xmlns:a16="http://schemas.microsoft.com/office/drawing/2014/main" id="{7B578DC1-71D3-47B1-9087-5F0A70AF4DE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3871" y="3246782"/>
            <a:ext cx="1931931" cy="2822222"/>
          </a:xfrm>
          <a:prstGeom prst="rect">
            <a:avLst/>
          </a:prstGeom>
        </p:spPr>
      </p:pic>
      <p:pic>
        <p:nvPicPr>
          <p:cNvPr id="8" name="Picture 2" descr="G:\DESIGN\GRAFICRIVER\MY CREATION\EM\2016\06_June\Cosmic Fashion Presentation\Gadget\macbook_air.png">
            <a:extLst>
              <a:ext uri="{FF2B5EF4-FFF2-40B4-BE49-F238E27FC236}">
                <a16:creationId xmlns:a16="http://schemas.microsoft.com/office/drawing/2014/main" id="{3BA6F6E4-D610-4BA3-BEAD-450B84C5B99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8432" y="3399183"/>
            <a:ext cx="5247815" cy="314868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5" descr="G:\DESIGN\GRAFICRIVER\MY CREATION\EM\2016\06_June\Cosmic Fashion Presentation\Gadget\iPhone6 White.png">
            <a:extLst>
              <a:ext uri="{FF2B5EF4-FFF2-40B4-BE49-F238E27FC236}">
                <a16:creationId xmlns:a16="http://schemas.microsoft.com/office/drawing/2014/main" id="{42BCCE79-2B07-42FD-BEE7-604EDF13F99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260" y="4078764"/>
            <a:ext cx="945846" cy="191971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3918639" y="2314281"/>
            <a:ext cx="4378132" cy="253470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7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2144719" y="3633020"/>
            <a:ext cx="1550234" cy="2049746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9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8645261" y="4078764"/>
            <a:ext cx="2601463" cy="167291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21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1117667" y="4393315"/>
            <a:ext cx="733031" cy="127689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89A47223-6F91-493C-8EC1-B99CED6422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145051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/ Desk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ac.png">
            <a:extLst>
              <a:ext uri="{FF2B5EF4-FFF2-40B4-BE49-F238E27FC236}">
                <a16:creationId xmlns:a16="http://schemas.microsoft.com/office/drawing/2014/main" id="{5F463937-25BD-4D9B-B35E-26136B6922B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666" y="1648620"/>
            <a:ext cx="7704667" cy="4622800"/>
          </a:xfrm>
          <a:prstGeom prst="rect">
            <a:avLst/>
          </a:prstGeom>
        </p:spPr>
      </p:pic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3923411" y="2304078"/>
            <a:ext cx="4378132" cy="2659811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63019A4-F182-4EA8-92D2-334C8BBC25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700648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/ Text and Lap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ac.png">
            <a:extLst>
              <a:ext uri="{FF2B5EF4-FFF2-40B4-BE49-F238E27FC236}">
                <a16:creationId xmlns:a16="http://schemas.microsoft.com/office/drawing/2014/main" id="{EA444AB7-5AA1-45E2-B83B-397F658BD45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6864" y="1764977"/>
            <a:ext cx="7704667" cy="4622800"/>
          </a:xfrm>
          <a:prstGeom prst="rect">
            <a:avLst/>
          </a:prstGeom>
        </p:spPr>
      </p:pic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6666609" y="2455443"/>
            <a:ext cx="4378132" cy="2593456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87D9C8BE-1E8F-4FD5-91E9-DF4782A036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458336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20D9F044-FF3E-42D7-9945-D182F36A65B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37032" y="1813433"/>
            <a:ext cx="458336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359146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Overlapping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42672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943565" y="1216229"/>
            <a:ext cx="4378132" cy="2593456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00560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/ iP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pad Black.png">
            <a:extLst>
              <a:ext uri="{FF2B5EF4-FFF2-40B4-BE49-F238E27FC236}">
                <a16:creationId xmlns:a16="http://schemas.microsoft.com/office/drawing/2014/main" id="{233FBA10-6D20-4F08-9E7A-A8037443972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2348" y="1528536"/>
            <a:ext cx="3355879" cy="4902367"/>
          </a:xfrm>
          <a:prstGeom prst="rect">
            <a:avLst/>
          </a:prstGeom>
        </p:spPr>
      </p:pic>
      <p:sp>
        <p:nvSpPr>
          <p:cNvPr id="8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4757738" y="2243138"/>
            <a:ext cx="2657475" cy="348391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72EC26A-A839-4217-94CC-61D6483562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374307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/ Overlapping Photos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7498433" y="1843402"/>
            <a:ext cx="2995564" cy="390204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6096000" y="0"/>
            <a:ext cx="6096000" cy="68580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D7AC285-12A1-4584-95A0-CC6E7DB67C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449192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0E9FB409-BC5F-4CEF-9EF4-5D8558477D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37032" y="1813433"/>
            <a:ext cx="449192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938068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/ Laptop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G:\DESIGN\GRAFICRIVER\MY CREATION\EM\2016\06_June\Cosmic Fashion Presentation\Gadget\macbook_air.png">
            <a:extLst>
              <a:ext uri="{FF2B5EF4-FFF2-40B4-BE49-F238E27FC236}">
                <a16:creationId xmlns:a16="http://schemas.microsoft.com/office/drawing/2014/main" id="{5A22C977-9ACD-4DB1-A9CA-4388B6468CF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8723" y="1942697"/>
            <a:ext cx="8192172" cy="491530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1676838" y="2941218"/>
            <a:ext cx="4061049" cy="261151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5E1E57F-A42E-4943-B11B-B92D1673A9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107001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/ Laptop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G:\DESIGN\GRAFICRIVER\MY CREATION\EM\2016\06_June\Cosmic Fashion Presentation\Gadget\macbook_air.png">
            <a:extLst>
              <a:ext uri="{FF2B5EF4-FFF2-40B4-BE49-F238E27FC236}">
                <a16:creationId xmlns:a16="http://schemas.microsoft.com/office/drawing/2014/main" id="{CB1576CF-E62C-4762-8F20-562F4B1C1F8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3953" y="1423306"/>
            <a:ext cx="8192172" cy="491530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6419514" y="2421827"/>
            <a:ext cx="4061049" cy="261151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B8410A4-D174-4C06-892D-9F7557319F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535046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/ 2 Pho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:\DESIGN\GRAFICRIVER\MY CREATION\2016\01_Rockefeller Creative PowerPoint Template\Mobile.png">
            <a:extLst>
              <a:ext uri="{FF2B5EF4-FFF2-40B4-BE49-F238E27FC236}">
                <a16:creationId xmlns:a16="http://schemas.microsoft.com/office/drawing/2014/main" id="{97DBADF8-049D-4783-A1F1-C0200CECD3E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169" y="2046508"/>
            <a:ext cx="4375840" cy="417183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4213344" y="2813411"/>
            <a:ext cx="1469076" cy="262800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6527322" y="2803235"/>
            <a:ext cx="1445955" cy="265838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5341395-FD83-4CE8-88D8-05EA620775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348392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Text and 4 Photo Gr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339213" y="3657366"/>
            <a:ext cx="3583937" cy="3215148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4107543" y="3642852"/>
            <a:ext cx="3856586" cy="3215148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8148522" y="3642852"/>
            <a:ext cx="3856586" cy="3215148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8148522" y="213852"/>
            <a:ext cx="3856586" cy="3215148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5B341AC4-4813-432F-B33C-065F2D5C4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703783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8C224C2B-99D3-47B5-A6E8-7127667E93F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37032" y="1813433"/>
            <a:ext cx="7037832" cy="14540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546485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Full Screen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804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92748894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/ Photo Gr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1" y="2728210"/>
            <a:ext cx="4646950" cy="412979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646951" y="0"/>
            <a:ext cx="7545049" cy="272821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4951751" y="2968052"/>
            <a:ext cx="3307829" cy="36576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8564381" y="2968052"/>
            <a:ext cx="3307829" cy="36576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E5BF207-82F0-4D08-A680-D84B868285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332536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198972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Diagon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77485" cy="6879771"/>
          </a:xfrm>
          <a:custGeom>
            <a:avLst/>
            <a:gdLst>
              <a:gd name="connsiteX0" fmla="*/ 0 w 12192000"/>
              <a:gd name="connsiteY0" fmla="*/ 6857999 h 6857999"/>
              <a:gd name="connsiteX1" fmla="*/ 0 w 12192000"/>
              <a:gd name="connsiteY1" fmla="*/ 0 h 6857999"/>
              <a:gd name="connsiteX2" fmla="*/ 12192000 w 12192000"/>
              <a:gd name="connsiteY2" fmla="*/ 6857999 h 6857999"/>
              <a:gd name="connsiteX3" fmla="*/ 0 w 12192000"/>
              <a:gd name="connsiteY3" fmla="*/ 6857999 h 6857999"/>
              <a:gd name="connsiteX0" fmla="*/ 0 w 12177485"/>
              <a:gd name="connsiteY0" fmla="*/ 6879771 h 6879771"/>
              <a:gd name="connsiteX1" fmla="*/ 0 w 12177485"/>
              <a:gd name="connsiteY1" fmla="*/ 21772 h 6879771"/>
              <a:gd name="connsiteX2" fmla="*/ 12177485 w 12177485"/>
              <a:gd name="connsiteY2" fmla="*/ 0 h 6879771"/>
              <a:gd name="connsiteX3" fmla="*/ 0 w 12177485"/>
              <a:gd name="connsiteY3" fmla="*/ 6879771 h 6879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77485" h="6879771">
                <a:moveTo>
                  <a:pt x="0" y="6879771"/>
                </a:moveTo>
                <a:lnTo>
                  <a:pt x="0" y="21772"/>
                </a:lnTo>
                <a:lnTo>
                  <a:pt x="12177485" y="0"/>
                </a:lnTo>
                <a:lnTo>
                  <a:pt x="0" y="6879771"/>
                </a:lnTo>
                <a:close/>
              </a:path>
            </a:pathLst>
          </a:cu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75082655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Text and Diagon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 flipH="1">
            <a:off x="0" y="0"/>
            <a:ext cx="12192000" cy="6858000"/>
          </a:xfrm>
          <a:prstGeom prst="rtTriangle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121F5DA1-F79E-476A-85C9-0CA589676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36522C90-297E-41DE-9F9B-7F5A39CAF0C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37032" y="1813433"/>
            <a:ext cx="388010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3510412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for 4 Headsho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729010" y="2377452"/>
            <a:ext cx="2097087" cy="2097087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3611358" y="2377452"/>
            <a:ext cx="2097087" cy="2097087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493706" y="2377451"/>
            <a:ext cx="2097087" cy="2097087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376054" y="2377450"/>
            <a:ext cx="2097087" cy="2097087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86B445E-FB1B-4F2C-B3EA-F1BF393BAD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063133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/ 6 Photo Gr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351202" y="1"/>
            <a:ext cx="3576221" cy="3282846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4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4307889" y="1"/>
            <a:ext cx="3576221" cy="3282846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8268142" y="1"/>
            <a:ext cx="3576221" cy="3282846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351202" y="3618710"/>
            <a:ext cx="3576221" cy="323929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4307889" y="3618710"/>
            <a:ext cx="3576221" cy="323929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8268142" y="3618710"/>
            <a:ext cx="3576221" cy="323929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764881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/ Different Photo Gr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0" y="1"/>
            <a:ext cx="3927423" cy="3282846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3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8268142" y="1"/>
            <a:ext cx="3923858" cy="3282846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4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0" y="3618710"/>
            <a:ext cx="3927423" cy="323929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4307889" y="1983783"/>
            <a:ext cx="3576221" cy="4874217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8268142" y="3618710"/>
            <a:ext cx="3923858" cy="323929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322389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Full Screen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804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76823724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D4C08-F7BC-4E08-8E5D-03BBD5BC5C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CC6E93-37DB-4CB0-9373-5911C0A2804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37032" y="1813433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9188376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989643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 Photo Gr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6268063" y="546100"/>
            <a:ext cx="2659319" cy="275753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9183636" y="546100"/>
            <a:ext cx="2659319" cy="275753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6268063" y="3554771"/>
            <a:ext cx="2659319" cy="275753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9183636" y="3554771"/>
            <a:ext cx="2659319" cy="275753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7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436917" y="3554771"/>
            <a:ext cx="2659319" cy="275753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8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3352490" y="3554771"/>
            <a:ext cx="2659319" cy="275753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645296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5" grpId="0"/>
      <p:bldP spid="16" grpId="0"/>
      <p:bldP spid="17" grpId="0"/>
      <p:bldP spid="18" grpId="0"/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Larg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3927230" y="0"/>
            <a:ext cx="8264769" cy="6858000"/>
          </a:xfrm>
          <a:custGeom>
            <a:avLst/>
            <a:gdLst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6858000 h 6858000"/>
              <a:gd name="connsiteX3" fmla="*/ 0 w 6096000"/>
              <a:gd name="connsiteY3" fmla="*/ 6858000 h 6858000"/>
              <a:gd name="connsiteX4" fmla="*/ 0 w 6096000"/>
              <a:gd name="connsiteY4" fmla="*/ 0 h 6858000"/>
              <a:gd name="connsiteX0" fmla="*/ 0 w 7526215"/>
              <a:gd name="connsiteY0" fmla="*/ 0 h 6893169"/>
              <a:gd name="connsiteX1" fmla="*/ 7526215 w 7526215"/>
              <a:gd name="connsiteY1" fmla="*/ 35169 h 6893169"/>
              <a:gd name="connsiteX2" fmla="*/ 7526215 w 7526215"/>
              <a:gd name="connsiteY2" fmla="*/ 6893169 h 6893169"/>
              <a:gd name="connsiteX3" fmla="*/ 1430215 w 7526215"/>
              <a:gd name="connsiteY3" fmla="*/ 6893169 h 6893169"/>
              <a:gd name="connsiteX4" fmla="*/ 0 w 7526215"/>
              <a:gd name="connsiteY4" fmla="*/ 0 h 6893169"/>
              <a:gd name="connsiteX0" fmla="*/ 0 w 7526215"/>
              <a:gd name="connsiteY0" fmla="*/ 0 h 6893169"/>
              <a:gd name="connsiteX1" fmla="*/ 7526215 w 7526215"/>
              <a:gd name="connsiteY1" fmla="*/ 35169 h 6893169"/>
              <a:gd name="connsiteX2" fmla="*/ 7526215 w 7526215"/>
              <a:gd name="connsiteY2" fmla="*/ 6893169 h 6893169"/>
              <a:gd name="connsiteX3" fmla="*/ 3587261 w 7526215"/>
              <a:gd name="connsiteY3" fmla="*/ 6881446 h 6893169"/>
              <a:gd name="connsiteX4" fmla="*/ 0 w 7526215"/>
              <a:gd name="connsiteY4" fmla="*/ 0 h 6893169"/>
              <a:gd name="connsiteX0" fmla="*/ 0 w 8264769"/>
              <a:gd name="connsiteY0" fmla="*/ 0 h 6858000"/>
              <a:gd name="connsiteX1" fmla="*/ 8264769 w 8264769"/>
              <a:gd name="connsiteY1" fmla="*/ 0 h 6858000"/>
              <a:gd name="connsiteX2" fmla="*/ 8264769 w 8264769"/>
              <a:gd name="connsiteY2" fmla="*/ 6858000 h 6858000"/>
              <a:gd name="connsiteX3" fmla="*/ 4325815 w 8264769"/>
              <a:gd name="connsiteY3" fmla="*/ 6846277 h 6858000"/>
              <a:gd name="connsiteX4" fmla="*/ 0 w 8264769"/>
              <a:gd name="connsiteY4" fmla="*/ 0 h 6858000"/>
              <a:gd name="connsiteX0" fmla="*/ 0 w 8264769"/>
              <a:gd name="connsiteY0" fmla="*/ 0 h 6858000"/>
              <a:gd name="connsiteX1" fmla="*/ 8264769 w 8264769"/>
              <a:gd name="connsiteY1" fmla="*/ 0 h 6858000"/>
              <a:gd name="connsiteX2" fmla="*/ 8264769 w 8264769"/>
              <a:gd name="connsiteY2" fmla="*/ 6858000 h 6858000"/>
              <a:gd name="connsiteX3" fmla="*/ 3610708 w 8264769"/>
              <a:gd name="connsiteY3" fmla="*/ 6858000 h 6858000"/>
              <a:gd name="connsiteX4" fmla="*/ 0 w 8264769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64769" h="6858000">
                <a:moveTo>
                  <a:pt x="0" y="0"/>
                </a:moveTo>
                <a:lnTo>
                  <a:pt x="8264769" y="0"/>
                </a:lnTo>
                <a:lnTo>
                  <a:pt x="8264769" y="6858000"/>
                </a:lnTo>
                <a:lnTo>
                  <a:pt x="3610708" y="6858000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endParaRPr lang="id-ID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8033D1E7-9E4C-440A-8EE0-A18C423FEB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329019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232FC3-4F42-4D66-A0DF-C8F6EAE5B0F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37032" y="1813433"/>
            <a:ext cx="415109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098250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userDrawn="1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endParaRPr dirty="0"/>
          </a:p>
        </p:txBody>
      </p:sp>
      <p:sp>
        <p:nvSpPr>
          <p:cNvPr id="7" name="Google Shape;12;p2">
            <a:extLst>
              <a:ext uri="{FF2B5EF4-FFF2-40B4-BE49-F238E27FC236}">
                <a16:creationId xmlns:a16="http://schemas.microsoft.com/office/drawing/2014/main" id="{2FE097FB-E60C-4265-A152-BBE4E7C69D5B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11230925" y="6184780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 sz="2667">
                <a:solidFill>
                  <a:schemeClr val="accent5">
                    <a:lumMod val="50000"/>
                  </a:schemeClr>
                </a:solidFill>
                <a:latin typeface="Roboto" panose="020B0604020202020204" charset="0"/>
                <a:ea typeface="Roboto" panose="020B0604020202020204" charset="0"/>
              </a:defRPr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1" name="Google Shape;6;p1">
            <a:extLst>
              <a:ext uri="{FF2B5EF4-FFF2-40B4-BE49-F238E27FC236}">
                <a16:creationId xmlns:a16="http://schemas.microsoft.com/office/drawing/2014/main" id="{F13AFF8D-7BF6-4828-9EB7-F696B711DAB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6651" y="191072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9pPr>
          </a:lstStyle>
          <a:p>
            <a:endParaRPr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501556C-A161-4F17-AF4C-4AB7856CB14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41800" y="4451223"/>
            <a:ext cx="3856200" cy="38562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9FC78BC-1FDC-42BE-A922-7817F84C4639}"/>
              </a:ext>
            </a:extLst>
          </p:cNvPr>
          <p:cNvSpPr txBox="1"/>
          <p:nvPr userDrawn="1"/>
        </p:nvSpPr>
        <p:spPr>
          <a:xfrm>
            <a:off x="5100243" y="6213283"/>
            <a:ext cx="2534668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67" dirty="0">
                <a:solidFill>
                  <a:schemeClr val="accent1">
                    <a:lumMod val="75000"/>
                  </a:schemeClr>
                </a:solidFill>
                <a:latin typeface="Roboto" panose="020B0604020202020204" charset="0"/>
                <a:ea typeface="Roboto" panose="020B0604020202020204" charset="0"/>
              </a:rPr>
              <a:t>CONFIDENTIAL</a:t>
            </a:r>
            <a:endParaRPr lang="en-IN" sz="2667" dirty="0">
              <a:solidFill>
                <a:schemeClr val="accent1">
                  <a:lumMod val="75000"/>
                </a:schemeClr>
              </a:solidFill>
              <a:latin typeface="Roboto" panose="020B0604020202020204" charset="0"/>
              <a:ea typeface="Roboto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603410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userDrawn="1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2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2133"/>
              </a:spcBef>
              <a:spcAft>
                <a:spcPts val="2133"/>
              </a:spcAft>
              <a:buSzPts val="1200"/>
              <a:buChar char="■"/>
              <a:defRPr sz="1600"/>
            </a:lvl9pPr>
          </a:lstStyle>
          <a:p>
            <a:endParaRPr dirty="0"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2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2133"/>
              </a:spcBef>
              <a:spcAft>
                <a:spcPts val="2133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15" name="Google Shape;6;p1">
            <a:extLst>
              <a:ext uri="{FF2B5EF4-FFF2-40B4-BE49-F238E27FC236}">
                <a16:creationId xmlns:a16="http://schemas.microsoft.com/office/drawing/2014/main" id="{EFDCCB6C-958F-4EE3-992C-921AA918ACC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6651" y="191072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9pPr>
          </a:lstStyle>
          <a:p>
            <a:endParaRPr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5A38FA1B-0810-4B2E-8425-F3F3298EB79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41800" y="4451223"/>
            <a:ext cx="3856200" cy="38562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238CC7F9-D107-43E1-8E47-8AD045C583CF}"/>
              </a:ext>
            </a:extLst>
          </p:cNvPr>
          <p:cNvSpPr txBox="1"/>
          <p:nvPr userDrawn="1"/>
        </p:nvSpPr>
        <p:spPr>
          <a:xfrm>
            <a:off x="5100243" y="6213283"/>
            <a:ext cx="2534668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67" dirty="0">
                <a:solidFill>
                  <a:schemeClr val="accent1">
                    <a:lumMod val="75000"/>
                  </a:schemeClr>
                </a:solidFill>
                <a:latin typeface="Roboto" panose="020B0604020202020204" charset="0"/>
                <a:ea typeface="Roboto" panose="020B0604020202020204" charset="0"/>
              </a:rPr>
              <a:t>CONFIDENTIAL</a:t>
            </a:r>
            <a:endParaRPr lang="en-IN" sz="2667" dirty="0">
              <a:solidFill>
                <a:schemeClr val="accent1">
                  <a:lumMod val="75000"/>
                </a:schemeClr>
              </a:solidFill>
              <a:latin typeface="Roboto" panose="020B0604020202020204" charset="0"/>
              <a:ea typeface="Roboto" panose="020B0604020202020204" charset="0"/>
            </a:endParaRPr>
          </a:p>
        </p:txBody>
      </p:sp>
      <p:sp>
        <p:nvSpPr>
          <p:cNvPr id="8" name="Google Shape;12;p2">
            <a:extLst>
              <a:ext uri="{FF2B5EF4-FFF2-40B4-BE49-F238E27FC236}">
                <a16:creationId xmlns:a16="http://schemas.microsoft.com/office/drawing/2014/main" id="{3AF7C283-478E-479E-9AF0-06F0CCE5A3E2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11230925" y="6184780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 sz="2667">
                <a:solidFill>
                  <a:schemeClr val="accent5">
                    <a:lumMod val="50000"/>
                  </a:schemeClr>
                </a:solidFill>
                <a:latin typeface="Roboto" panose="020B0604020202020204" charset="0"/>
                <a:ea typeface="Roboto" panose="020B0604020202020204" charset="0"/>
              </a:defRPr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957274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600" cy="1976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9pPr>
          </a:lstStyle>
          <a:p>
            <a:endParaRPr dirty="0"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600" cy="164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6000" cy="492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endParaRPr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26845F6-3D82-4B0B-AB85-CCCFAA84F20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41800" y="4451223"/>
            <a:ext cx="3856200" cy="38562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4E6604A-742F-4856-B877-121A4EEB1CAD}"/>
              </a:ext>
            </a:extLst>
          </p:cNvPr>
          <p:cNvSpPr txBox="1"/>
          <p:nvPr userDrawn="1"/>
        </p:nvSpPr>
        <p:spPr>
          <a:xfrm>
            <a:off x="5100243" y="6213283"/>
            <a:ext cx="2534668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67" dirty="0">
                <a:solidFill>
                  <a:schemeClr val="accent1">
                    <a:lumMod val="75000"/>
                  </a:schemeClr>
                </a:solidFill>
                <a:latin typeface="Roboto" panose="020B0604020202020204" charset="0"/>
                <a:ea typeface="Roboto" panose="020B0604020202020204" charset="0"/>
              </a:rPr>
              <a:t>CONFIDENTIAL</a:t>
            </a:r>
            <a:endParaRPr lang="en-IN" sz="2667" dirty="0">
              <a:solidFill>
                <a:schemeClr val="accent1">
                  <a:lumMod val="75000"/>
                </a:schemeClr>
              </a:solidFill>
              <a:latin typeface="Roboto" panose="020B0604020202020204" charset="0"/>
              <a:ea typeface="Roboto" panose="020B0604020202020204" charset="0"/>
            </a:endParaRPr>
          </a:p>
        </p:txBody>
      </p:sp>
      <p:sp>
        <p:nvSpPr>
          <p:cNvPr id="9" name="Google Shape;12;p2">
            <a:extLst>
              <a:ext uri="{FF2B5EF4-FFF2-40B4-BE49-F238E27FC236}">
                <a16:creationId xmlns:a16="http://schemas.microsoft.com/office/drawing/2014/main" id="{FB2F3C9A-9F4E-4674-8D89-BEF4C0DDA704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11230925" y="6184780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 sz="2667">
                <a:solidFill>
                  <a:schemeClr val="accent5">
                    <a:lumMod val="50000"/>
                  </a:schemeClr>
                </a:solidFill>
                <a:latin typeface="Roboto" panose="020B0604020202020204" charset="0"/>
                <a:ea typeface="Roboto" panose="020B0604020202020204" charset="0"/>
              </a:defRPr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4737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 &amp; Larg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0" y="-27709"/>
            <a:ext cx="7675128" cy="6899562"/>
          </a:xfrm>
          <a:custGeom>
            <a:avLst/>
            <a:gdLst>
              <a:gd name="connsiteX0" fmla="*/ 0 w 4460875"/>
              <a:gd name="connsiteY0" fmla="*/ 0 h 6857999"/>
              <a:gd name="connsiteX1" fmla="*/ 4460875 w 4460875"/>
              <a:gd name="connsiteY1" fmla="*/ 0 h 6857999"/>
              <a:gd name="connsiteX2" fmla="*/ 4460875 w 4460875"/>
              <a:gd name="connsiteY2" fmla="*/ 6857999 h 6857999"/>
              <a:gd name="connsiteX3" fmla="*/ 0 w 4460875"/>
              <a:gd name="connsiteY3" fmla="*/ 6857999 h 6857999"/>
              <a:gd name="connsiteX4" fmla="*/ 0 w 4460875"/>
              <a:gd name="connsiteY4" fmla="*/ 0 h 6857999"/>
              <a:gd name="connsiteX0" fmla="*/ 0 w 8935893"/>
              <a:gd name="connsiteY0" fmla="*/ 0 h 6857999"/>
              <a:gd name="connsiteX1" fmla="*/ 8935893 w 8935893"/>
              <a:gd name="connsiteY1" fmla="*/ 13855 h 6857999"/>
              <a:gd name="connsiteX2" fmla="*/ 4460875 w 8935893"/>
              <a:gd name="connsiteY2" fmla="*/ 6857999 h 6857999"/>
              <a:gd name="connsiteX3" fmla="*/ 0 w 8935893"/>
              <a:gd name="connsiteY3" fmla="*/ 6857999 h 6857999"/>
              <a:gd name="connsiteX4" fmla="*/ 0 w 8935893"/>
              <a:gd name="connsiteY4" fmla="*/ 0 h 6857999"/>
              <a:gd name="connsiteX0" fmla="*/ 0 w 8935893"/>
              <a:gd name="connsiteY0" fmla="*/ 0 h 6857999"/>
              <a:gd name="connsiteX1" fmla="*/ 8935893 w 8935893"/>
              <a:gd name="connsiteY1" fmla="*/ 13855 h 6857999"/>
              <a:gd name="connsiteX2" fmla="*/ 3878984 w 8935893"/>
              <a:gd name="connsiteY2" fmla="*/ 6844144 h 6857999"/>
              <a:gd name="connsiteX3" fmla="*/ 0 w 8935893"/>
              <a:gd name="connsiteY3" fmla="*/ 6857999 h 6857999"/>
              <a:gd name="connsiteX4" fmla="*/ 0 w 8935893"/>
              <a:gd name="connsiteY4" fmla="*/ 0 h 6857999"/>
              <a:gd name="connsiteX0" fmla="*/ 0 w 8935893"/>
              <a:gd name="connsiteY0" fmla="*/ 0 h 6857999"/>
              <a:gd name="connsiteX1" fmla="*/ 8935893 w 8935893"/>
              <a:gd name="connsiteY1" fmla="*/ 13855 h 6857999"/>
              <a:gd name="connsiteX2" fmla="*/ 3227820 w 8935893"/>
              <a:gd name="connsiteY2" fmla="*/ 6844144 h 6857999"/>
              <a:gd name="connsiteX3" fmla="*/ 0 w 8935893"/>
              <a:gd name="connsiteY3" fmla="*/ 6857999 h 6857999"/>
              <a:gd name="connsiteX4" fmla="*/ 0 w 8935893"/>
              <a:gd name="connsiteY4" fmla="*/ 0 h 6857999"/>
              <a:gd name="connsiteX0" fmla="*/ 0 w 8894329"/>
              <a:gd name="connsiteY0" fmla="*/ 0 h 6857999"/>
              <a:gd name="connsiteX1" fmla="*/ 8894329 w 8894329"/>
              <a:gd name="connsiteY1" fmla="*/ 13855 h 6857999"/>
              <a:gd name="connsiteX2" fmla="*/ 3227820 w 8894329"/>
              <a:gd name="connsiteY2" fmla="*/ 6844144 h 6857999"/>
              <a:gd name="connsiteX3" fmla="*/ 0 w 8894329"/>
              <a:gd name="connsiteY3" fmla="*/ 6857999 h 6857999"/>
              <a:gd name="connsiteX4" fmla="*/ 0 w 8894329"/>
              <a:gd name="connsiteY4" fmla="*/ 0 h 6857999"/>
              <a:gd name="connsiteX0" fmla="*/ 0 w 8908183"/>
              <a:gd name="connsiteY0" fmla="*/ 0 h 6857999"/>
              <a:gd name="connsiteX1" fmla="*/ 8908183 w 8908183"/>
              <a:gd name="connsiteY1" fmla="*/ 13855 h 6857999"/>
              <a:gd name="connsiteX2" fmla="*/ 3227820 w 8908183"/>
              <a:gd name="connsiteY2" fmla="*/ 6844144 h 6857999"/>
              <a:gd name="connsiteX3" fmla="*/ 0 w 8908183"/>
              <a:gd name="connsiteY3" fmla="*/ 6857999 h 6857999"/>
              <a:gd name="connsiteX4" fmla="*/ 0 w 8908183"/>
              <a:gd name="connsiteY4" fmla="*/ 0 h 6857999"/>
              <a:gd name="connsiteX0" fmla="*/ 0 w 7675128"/>
              <a:gd name="connsiteY0" fmla="*/ 27709 h 6885708"/>
              <a:gd name="connsiteX1" fmla="*/ 7675128 w 7675128"/>
              <a:gd name="connsiteY1" fmla="*/ 0 h 6885708"/>
              <a:gd name="connsiteX2" fmla="*/ 3227820 w 7675128"/>
              <a:gd name="connsiteY2" fmla="*/ 6871853 h 6885708"/>
              <a:gd name="connsiteX3" fmla="*/ 0 w 7675128"/>
              <a:gd name="connsiteY3" fmla="*/ 6885708 h 6885708"/>
              <a:gd name="connsiteX4" fmla="*/ 0 w 7675128"/>
              <a:gd name="connsiteY4" fmla="*/ 27709 h 6885708"/>
              <a:gd name="connsiteX0" fmla="*/ 0 w 7675128"/>
              <a:gd name="connsiteY0" fmla="*/ 27709 h 6899562"/>
              <a:gd name="connsiteX1" fmla="*/ 7675128 w 7675128"/>
              <a:gd name="connsiteY1" fmla="*/ 0 h 6899562"/>
              <a:gd name="connsiteX2" fmla="*/ 3518765 w 7675128"/>
              <a:gd name="connsiteY2" fmla="*/ 6899562 h 6899562"/>
              <a:gd name="connsiteX3" fmla="*/ 0 w 7675128"/>
              <a:gd name="connsiteY3" fmla="*/ 6885708 h 6899562"/>
              <a:gd name="connsiteX4" fmla="*/ 0 w 7675128"/>
              <a:gd name="connsiteY4" fmla="*/ 27709 h 6899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5128" h="6899562">
                <a:moveTo>
                  <a:pt x="0" y="27709"/>
                </a:moveTo>
                <a:lnTo>
                  <a:pt x="7675128" y="0"/>
                </a:lnTo>
                <a:lnTo>
                  <a:pt x="3518765" y="6899562"/>
                </a:lnTo>
                <a:lnTo>
                  <a:pt x="0" y="6885708"/>
                </a:lnTo>
                <a:lnTo>
                  <a:pt x="0" y="27709"/>
                </a:lnTo>
                <a:close/>
              </a:path>
            </a:pathLst>
          </a:cu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5692969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Small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096000" y="2699242"/>
            <a:ext cx="5056909" cy="3602038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733B35B-9873-42FA-B41A-6611390696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74796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Lar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/>
          <p:cNvSpPr>
            <a:spLocks noGrp="1"/>
          </p:cNvSpPr>
          <p:nvPr>
            <p:ph type="pic" sz="quarter" idx="10"/>
          </p:nvPr>
        </p:nvSpPr>
        <p:spPr>
          <a:xfrm>
            <a:off x="2486526" y="2724150"/>
            <a:ext cx="9362574" cy="413385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A3957167-D977-492D-997A-76F1BAEA32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654726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8.xml"/><Relationship Id="rId18" Type="http://schemas.openxmlformats.org/officeDocument/2006/relationships/slideLayout" Target="../slideLayouts/slideLayout23.xml"/><Relationship Id="rId26" Type="http://schemas.openxmlformats.org/officeDocument/2006/relationships/slideLayout" Target="../slideLayouts/slideLayout31.xml"/><Relationship Id="rId39" Type="http://schemas.openxmlformats.org/officeDocument/2006/relationships/slideLayout" Target="../slideLayouts/slideLayout44.xml"/><Relationship Id="rId21" Type="http://schemas.openxmlformats.org/officeDocument/2006/relationships/slideLayout" Target="../slideLayouts/slideLayout26.xml"/><Relationship Id="rId34" Type="http://schemas.openxmlformats.org/officeDocument/2006/relationships/slideLayout" Target="../slideLayouts/slideLayout39.xml"/><Relationship Id="rId42" Type="http://schemas.openxmlformats.org/officeDocument/2006/relationships/slideLayout" Target="../slideLayouts/slideLayout47.xml"/><Relationship Id="rId47" Type="http://schemas.openxmlformats.org/officeDocument/2006/relationships/slideLayout" Target="../slideLayouts/slideLayout52.xml"/><Relationship Id="rId50" Type="http://schemas.openxmlformats.org/officeDocument/2006/relationships/slideLayout" Target="../slideLayouts/slideLayout55.xml"/><Relationship Id="rId55" Type="http://schemas.openxmlformats.org/officeDocument/2006/relationships/slideLayout" Target="../slideLayouts/slideLayout60.xml"/><Relationship Id="rId7" Type="http://schemas.openxmlformats.org/officeDocument/2006/relationships/slideLayout" Target="../slideLayouts/slideLayout12.xml"/><Relationship Id="rId2" Type="http://schemas.openxmlformats.org/officeDocument/2006/relationships/slideLayout" Target="../slideLayouts/slideLayout7.xml"/><Relationship Id="rId16" Type="http://schemas.openxmlformats.org/officeDocument/2006/relationships/slideLayout" Target="../slideLayouts/slideLayout21.xml"/><Relationship Id="rId29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16.xml"/><Relationship Id="rId24" Type="http://schemas.openxmlformats.org/officeDocument/2006/relationships/slideLayout" Target="../slideLayouts/slideLayout29.xml"/><Relationship Id="rId32" Type="http://schemas.openxmlformats.org/officeDocument/2006/relationships/slideLayout" Target="../slideLayouts/slideLayout37.xml"/><Relationship Id="rId37" Type="http://schemas.openxmlformats.org/officeDocument/2006/relationships/slideLayout" Target="../slideLayouts/slideLayout42.xml"/><Relationship Id="rId40" Type="http://schemas.openxmlformats.org/officeDocument/2006/relationships/slideLayout" Target="../slideLayouts/slideLayout45.xml"/><Relationship Id="rId45" Type="http://schemas.openxmlformats.org/officeDocument/2006/relationships/slideLayout" Target="../slideLayouts/slideLayout50.xml"/><Relationship Id="rId53" Type="http://schemas.openxmlformats.org/officeDocument/2006/relationships/slideLayout" Target="../slideLayouts/slideLayout58.xml"/><Relationship Id="rId58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24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9.xml"/><Relationship Id="rId22" Type="http://schemas.openxmlformats.org/officeDocument/2006/relationships/slideLayout" Target="../slideLayouts/slideLayout27.xml"/><Relationship Id="rId27" Type="http://schemas.openxmlformats.org/officeDocument/2006/relationships/slideLayout" Target="../slideLayouts/slideLayout32.xml"/><Relationship Id="rId30" Type="http://schemas.openxmlformats.org/officeDocument/2006/relationships/slideLayout" Target="../slideLayouts/slideLayout35.xml"/><Relationship Id="rId35" Type="http://schemas.openxmlformats.org/officeDocument/2006/relationships/slideLayout" Target="../slideLayouts/slideLayout40.xml"/><Relationship Id="rId43" Type="http://schemas.openxmlformats.org/officeDocument/2006/relationships/slideLayout" Target="../slideLayouts/slideLayout48.xml"/><Relationship Id="rId48" Type="http://schemas.openxmlformats.org/officeDocument/2006/relationships/slideLayout" Target="../slideLayouts/slideLayout53.xml"/><Relationship Id="rId56" Type="http://schemas.openxmlformats.org/officeDocument/2006/relationships/slideLayout" Target="../slideLayouts/slideLayout61.xml"/><Relationship Id="rId8" Type="http://schemas.openxmlformats.org/officeDocument/2006/relationships/slideLayout" Target="../slideLayouts/slideLayout13.xml"/><Relationship Id="rId51" Type="http://schemas.openxmlformats.org/officeDocument/2006/relationships/slideLayout" Target="../slideLayouts/slideLayout56.xml"/><Relationship Id="rId3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7.xml"/><Relationship Id="rId17" Type="http://schemas.openxmlformats.org/officeDocument/2006/relationships/slideLayout" Target="../slideLayouts/slideLayout22.xml"/><Relationship Id="rId25" Type="http://schemas.openxmlformats.org/officeDocument/2006/relationships/slideLayout" Target="../slideLayouts/slideLayout30.xml"/><Relationship Id="rId33" Type="http://schemas.openxmlformats.org/officeDocument/2006/relationships/slideLayout" Target="../slideLayouts/slideLayout38.xml"/><Relationship Id="rId38" Type="http://schemas.openxmlformats.org/officeDocument/2006/relationships/slideLayout" Target="../slideLayouts/slideLayout43.xml"/><Relationship Id="rId46" Type="http://schemas.openxmlformats.org/officeDocument/2006/relationships/slideLayout" Target="../slideLayouts/slideLayout51.xml"/><Relationship Id="rId59" Type="http://schemas.openxmlformats.org/officeDocument/2006/relationships/image" Target="../media/image1.jpeg"/><Relationship Id="rId20" Type="http://schemas.openxmlformats.org/officeDocument/2006/relationships/slideLayout" Target="../slideLayouts/slideLayout25.xml"/><Relationship Id="rId41" Type="http://schemas.openxmlformats.org/officeDocument/2006/relationships/slideLayout" Target="../slideLayouts/slideLayout46.xml"/><Relationship Id="rId54" Type="http://schemas.openxmlformats.org/officeDocument/2006/relationships/slideLayout" Target="../slideLayouts/slideLayout59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20.xml"/><Relationship Id="rId23" Type="http://schemas.openxmlformats.org/officeDocument/2006/relationships/slideLayout" Target="../slideLayouts/slideLayout28.xml"/><Relationship Id="rId28" Type="http://schemas.openxmlformats.org/officeDocument/2006/relationships/slideLayout" Target="../slideLayouts/slideLayout33.xml"/><Relationship Id="rId36" Type="http://schemas.openxmlformats.org/officeDocument/2006/relationships/slideLayout" Target="../slideLayouts/slideLayout41.xml"/><Relationship Id="rId49" Type="http://schemas.openxmlformats.org/officeDocument/2006/relationships/slideLayout" Target="../slideLayouts/slideLayout54.xml"/><Relationship Id="rId57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15.xml"/><Relationship Id="rId31" Type="http://schemas.openxmlformats.org/officeDocument/2006/relationships/slideLayout" Target="../slideLayouts/slideLayout36.xml"/><Relationship Id="rId44" Type="http://schemas.openxmlformats.org/officeDocument/2006/relationships/slideLayout" Target="../slideLayouts/slideLayout49.xml"/><Relationship Id="rId52" Type="http://schemas.openxmlformats.org/officeDocument/2006/relationships/slideLayout" Target="../slideLayouts/slideLayout5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4C2F96F8-9261-41FB-80EF-A6CC99EF8091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228" y="6340915"/>
            <a:ext cx="1490932" cy="32644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173100A-8785-477C-92A2-9B3AA3EB0E80}"/>
              </a:ext>
            </a:extLst>
          </p:cNvPr>
          <p:cNvSpPr/>
          <p:nvPr userDrawn="1"/>
        </p:nvSpPr>
        <p:spPr>
          <a:xfrm>
            <a:off x="720622" y="0"/>
            <a:ext cx="1152144" cy="2133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550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762" r:id="rId3"/>
    <p:sldLayoutId id="2147483763" r:id="rId4"/>
    <p:sldLayoutId id="2147483804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4C2F96F8-9261-41FB-80EF-A6CC99EF8091}"/>
              </a:ext>
            </a:extLst>
          </p:cNvPr>
          <p:cNvPicPr>
            <a:picLocks noChangeAspect="1"/>
          </p:cNvPicPr>
          <p:nvPr userDrawn="1"/>
        </p:nvPicPr>
        <p:blipFill>
          <a:blip r:embed="rId59" cstate="print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228" y="6340915"/>
            <a:ext cx="1490932" cy="32644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173100A-8785-477C-92A2-9B3AA3EB0E80}"/>
              </a:ext>
            </a:extLst>
          </p:cNvPr>
          <p:cNvSpPr/>
          <p:nvPr userDrawn="1"/>
        </p:nvSpPr>
        <p:spPr>
          <a:xfrm>
            <a:off x="720622" y="0"/>
            <a:ext cx="1152144" cy="2133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077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743" r:id="rId2"/>
    <p:sldLayoutId id="2147483744" r:id="rId3"/>
    <p:sldLayoutId id="2147483741" r:id="rId4"/>
    <p:sldLayoutId id="2147483651" r:id="rId5"/>
    <p:sldLayoutId id="2147483746" r:id="rId6"/>
    <p:sldLayoutId id="2147483656" r:id="rId7"/>
    <p:sldLayoutId id="2147483713" r:id="rId8"/>
    <p:sldLayoutId id="2147483659" r:id="rId9"/>
    <p:sldLayoutId id="2147483660" r:id="rId10"/>
    <p:sldLayoutId id="2147483662" r:id="rId11"/>
    <p:sldLayoutId id="2147483716" r:id="rId12"/>
    <p:sldLayoutId id="2147483719" r:id="rId13"/>
    <p:sldLayoutId id="2147483749" r:id="rId14"/>
    <p:sldLayoutId id="2147483664" r:id="rId15"/>
    <p:sldLayoutId id="2147483665" r:id="rId16"/>
    <p:sldLayoutId id="2147483751" r:id="rId17"/>
    <p:sldLayoutId id="2147483675" r:id="rId18"/>
    <p:sldLayoutId id="2147483721" r:id="rId19"/>
    <p:sldLayoutId id="2147483669" r:id="rId20"/>
    <p:sldLayoutId id="2147483670" r:id="rId21"/>
    <p:sldLayoutId id="2147483732" r:id="rId22"/>
    <p:sldLayoutId id="2147483731" r:id="rId23"/>
    <p:sldLayoutId id="2147483671" r:id="rId24"/>
    <p:sldLayoutId id="2147483674" r:id="rId25"/>
    <p:sldLayoutId id="2147483718" r:id="rId26"/>
    <p:sldLayoutId id="2147483676" r:id="rId27"/>
    <p:sldLayoutId id="2147483663" r:id="rId28"/>
    <p:sldLayoutId id="2147483666" r:id="rId29"/>
    <p:sldLayoutId id="2147483745" r:id="rId30"/>
    <p:sldLayoutId id="2147483747" r:id="rId31"/>
    <p:sldLayoutId id="2147483748" r:id="rId32"/>
    <p:sldLayoutId id="2147483750" r:id="rId33"/>
    <p:sldLayoutId id="2147483668" r:id="rId34"/>
    <p:sldLayoutId id="2147483722" r:id="rId35"/>
    <p:sldLayoutId id="2147483723" r:id="rId36"/>
    <p:sldLayoutId id="2147483734" r:id="rId37"/>
    <p:sldLayoutId id="2147483740" r:id="rId38"/>
    <p:sldLayoutId id="2147483724" r:id="rId39"/>
    <p:sldLayoutId id="2147483726" r:id="rId40"/>
    <p:sldLayoutId id="2147483727" r:id="rId41"/>
    <p:sldLayoutId id="2147483733" r:id="rId42"/>
    <p:sldLayoutId id="2147483730" r:id="rId43"/>
    <p:sldLayoutId id="2147483677" r:id="rId44"/>
    <p:sldLayoutId id="2147483680" r:id="rId45"/>
    <p:sldLayoutId id="2147483685" r:id="rId46"/>
    <p:sldLayoutId id="2147483686" r:id="rId47"/>
    <p:sldLayoutId id="2147483690" r:id="rId48"/>
    <p:sldLayoutId id="2147483691" r:id="rId49"/>
    <p:sldLayoutId id="2147483692" r:id="rId50"/>
    <p:sldLayoutId id="2147483693" r:id="rId51"/>
    <p:sldLayoutId id="2147483752" r:id="rId52"/>
    <p:sldLayoutId id="2147483712" r:id="rId53"/>
    <p:sldLayoutId id="2147483812" r:id="rId54"/>
    <p:sldLayoutId id="2147483816" r:id="rId55"/>
    <p:sldLayoutId id="2147483817" r:id="rId56"/>
    <p:sldLayoutId id="2147483818" r:id="rId5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8.xml"/><Relationship Id="rId5" Type="http://schemas.openxmlformats.org/officeDocument/2006/relationships/image" Target="../media/image11.svg"/><Relationship Id="rId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drawing&#10;&#10;Description automatically generated">
            <a:extLst>
              <a:ext uri="{FF2B5EF4-FFF2-40B4-BE49-F238E27FC236}">
                <a16:creationId xmlns:a16="http://schemas.microsoft.com/office/drawing/2014/main" id="{E819EA8F-1626-47EB-9414-31E1DA28FF4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5341" y="952109"/>
            <a:ext cx="5261317" cy="141088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77874C9-79B2-46AF-A7F1-5EB89FCA850B}"/>
              </a:ext>
            </a:extLst>
          </p:cNvPr>
          <p:cNvSpPr txBox="1"/>
          <p:nvPr/>
        </p:nvSpPr>
        <p:spPr>
          <a:xfrm>
            <a:off x="900879" y="4594967"/>
            <a:ext cx="105230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err="1">
                <a:solidFill>
                  <a:schemeClr val="accent2"/>
                </a:solidFill>
                <a:latin typeface="Lato Black" panose="020F0A02020204030203" pitchFamily="34" charset="0"/>
              </a:rPr>
              <a:t>Patelco</a:t>
            </a:r>
            <a:r>
              <a:rPr lang="en-US" sz="3200" dirty="0">
                <a:solidFill>
                  <a:schemeClr val="accent2"/>
                </a:solidFill>
                <a:latin typeface="Lato Black" panose="020F0A02020204030203" pitchFamily="34" charset="0"/>
              </a:rPr>
              <a:t> Credit Union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056C4B3-5F63-44C4-A1B9-6B6399C0CB73}"/>
              </a:ext>
            </a:extLst>
          </p:cNvPr>
          <p:cNvGrpSpPr/>
          <p:nvPr/>
        </p:nvGrpSpPr>
        <p:grpSpPr>
          <a:xfrm>
            <a:off x="5403227" y="3945111"/>
            <a:ext cx="1385543" cy="67706"/>
            <a:chOff x="5213429" y="4257551"/>
            <a:chExt cx="1385543" cy="246743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91A782E6-E8E4-454A-AE8F-FB63E4F55773}"/>
                </a:ext>
              </a:extLst>
            </p:cNvPr>
            <p:cNvSpPr/>
            <p:nvPr/>
          </p:nvSpPr>
          <p:spPr>
            <a:xfrm>
              <a:off x="5213429" y="4257551"/>
              <a:ext cx="246743" cy="24674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  <a:ea typeface="+mn-ea"/>
                <a:cs typeface="+mn-cs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6684E2C-6F32-4AF0-A3E2-6A5661033612}"/>
                </a:ext>
              </a:extLst>
            </p:cNvPr>
            <p:cNvSpPr/>
            <p:nvPr/>
          </p:nvSpPr>
          <p:spPr>
            <a:xfrm>
              <a:off x="5593029" y="4257551"/>
              <a:ext cx="246743" cy="24674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  <a:ea typeface="+mn-ea"/>
                <a:cs typeface="+mn-cs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9D5BC02A-C266-437C-A42F-9560DB0FBFA7}"/>
                </a:ext>
              </a:extLst>
            </p:cNvPr>
            <p:cNvSpPr/>
            <p:nvPr/>
          </p:nvSpPr>
          <p:spPr>
            <a:xfrm>
              <a:off x="5972629" y="4257551"/>
              <a:ext cx="246743" cy="246743"/>
            </a:xfrm>
            <a:prstGeom prst="rect">
              <a:avLst/>
            </a:prstGeom>
            <a:solidFill>
              <a:srgbClr val="70090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  <a:ea typeface="+mn-ea"/>
                <a:cs typeface="+mn-cs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BD0F723-64AC-41FE-A9E8-8A70E927E7A2}"/>
                </a:ext>
              </a:extLst>
            </p:cNvPr>
            <p:cNvSpPr/>
            <p:nvPr/>
          </p:nvSpPr>
          <p:spPr>
            <a:xfrm>
              <a:off x="6352229" y="4257551"/>
              <a:ext cx="246743" cy="24674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  <a:ea typeface="+mn-ea"/>
                <a:cs typeface="+mn-cs"/>
              </a:endParaRP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96E86A46-67C1-0131-4A21-75F97C74DF28}"/>
              </a:ext>
            </a:extLst>
          </p:cNvPr>
          <p:cNvSpPr txBox="1"/>
          <p:nvPr/>
        </p:nvSpPr>
        <p:spPr>
          <a:xfrm>
            <a:off x="556591" y="2747319"/>
            <a:ext cx="1111194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accent2"/>
                </a:solidFill>
                <a:latin typeface="Lato Black" panose="020F0A02020204030203" pitchFamily="34" charset="0"/>
              </a:rPr>
              <a:t>A Member-Focused Approach </a:t>
            </a:r>
          </a:p>
          <a:p>
            <a:pPr algn="ctr"/>
            <a:r>
              <a:rPr lang="en-US" sz="3200" dirty="0">
                <a:solidFill>
                  <a:schemeClr val="accent2"/>
                </a:solidFill>
                <a:latin typeface="Lato Black" panose="020F0A02020204030203" pitchFamily="34" charset="0"/>
              </a:rPr>
              <a:t>To Internal Hackathons</a:t>
            </a:r>
          </a:p>
        </p:txBody>
      </p:sp>
      <p:sp>
        <p:nvSpPr>
          <p:cNvPr id="17" name="AutoShape 2" descr="Home">
            <a:extLst>
              <a:ext uri="{FF2B5EF4-FFF2-40B4-BE49-F238E27FC236}">
                <a16:creationId xmlns:a16="http://schemas.microsoft.com/office/drawing/2014/main" id="{D98E7E16-B6CF-9A6E-0F58-AFD1081A1E4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1421842" cy="1421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AEBE1060-ED0C-5A5C-3F26-200C9B9AA25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053011" y="5442804"/>
            <a:ext cx="2085975" cy="63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36069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/>
          <p:nvPr/>
        </p:nvSpPr>
        <p:spPr>
          <a:xfrm>
            <a:off x="0" y="-71738"/>
            <a:ext cx="12192000" cy="111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lnSpc>
                <a:spcPct val="150000"/>
              </a:lnSpc>
            </a:pPr>
            <a:endParaRPr sz="4000" b="1" dirty="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A382C5-930D-40C2-94DC-BD63185961E3}"/>
              </a:ext>
            </a:extLst>
          </p:cNvPr>
          <p:cNvSpPr>
            <a:spLocks noGrp="1"/>
          </p:cNvSpPr>
          <p:nvPr>
            <p:ph type="sldNum" idx="4294967295"/>
          </p:nvPr>
        </p:nvSpPr>
        <p:spPr>
          <a:xfrm>
            <a:off x="11460163" y="6173788"/>
            <a:ext cx="731837" cy="525462"/>
          </a:xfrm>
          <a:prstGeom prst="rect">
            <a:avLst/>
          </a:prstGeom>
        </p:spPr>
        <p:txBody>
          <a:bodyPr/>
          <a:lstStyle/>
          <a:p>
            <a:pPr algn="r"/>
            <a:fld id="{00000000-1234-1234-1234-123412341234}" type="slidenum">
              <a:rPr lang="en" smtClean="0"/>
              <a:pPr algn="r"/>
              <a:t>10</a:t>
            </a:fld>
            <a:endParaRPr lang="en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3045151-43E9-498C-9975-1FAF9F33617B}"/>
              </a:ext>
            </a:extLst>
          </p:cNvPr>
          <p:cNvSpPr txBox="1"/>
          <p:nvPr/>
        </p:nvSpPr>
        <p:spPr>
          <a:xfrm>
            <a:off x="553502" y="980832"/>
            <a:ext cx="11315479" cy="53984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rtlCol="0" anchor="ctr" anchorCtr="0">
            <a:normAutofit/>
          </a:bodyPr>
          <a:lstStyle/>
          <a:p>
            <a:pPr marL="609585" indent="-457189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Several solutions are in various stages of development and a few have been implemented so far.  </a:t>
            </a:r>
          </a:p>
          <a:p>
            <a:pPr marL="609585" indent="-457189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A resourceful team used </a:t>
            </a:r>
            <a:r>
              <a:rPr lang="en-US" sz="24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machine-learning to better predict and spot fraudulent transactions</a:t>
            </a: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. It was </a:t>
            </a:r>
            <a:r>
              <a:rPr lang="en-US" sz="24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easy to test </a:t>
            </a: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because we used a set of transactions we already knew were fraudulent to see if the solution would return the same result. That was key to the proof of concept in that case.</a:t>
            </a:r>
          </a:p>
          <a:p>
            <a:pPr marL="609585" indent="-457189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Another solution provides a way to </a:t>
            </a:r>
            <a:r>
              <a:rPr lang="en-US" sz="24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pre-fill routing and transit numbers in online membership and banking forms</a:t>
            </a: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, which saves members that manual task. </a:t>
            </a:r>
          </a:p>
          <a:p>
            <a:pPr marL="609585" indent="-457189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Another team created an </a:t>
            </a:r>
            <a:r>
              <a:rPr lang="en-US" sz="24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appointment scheduler </a:t>
            </a: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that allows members to set branch visits through our website.</a:t>
            </a:r>
          </a:p>
        </p:txBody>
      </p:sp>
      <p:sp>
        <p:nvSpPr>
          <p:cNvPr id="16" name="Title 3">
            <a:extLst>
              <a:ext uri="{FF2B5EF4-FFF2-40B4-BE49-F238E27FC236}">
                <a16:creationId xmlns:a16="http://schemas.microsoft.com/office/drawing/2014/main" id="{8FA1F13A-A158-489D-A575-FC232BD3F7FA}"/>
              </a:ext>
            </a:extLst>
          </p:cNvPr>
          <p:cNvSpPr txBox="1">
            <a:spLocks/>
          </p:cNvSpPr>
          <p:nvPr/>
        </p:nvSpPr>
        <p:spPr>
          <a:xfrm>
            <a:off x="553502" y="478758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 Results</a:t>
            </a:r>
          </a:p>
        </p:txBody>
      </p:sp>
    </p:spTree>
    <p:extLst>
      <p:ext uri="{BB962C8B-B14F-4D97-AF65-F5344CB8AC3E}">
        <p14:creationId xmlns:p14="http://schemas.microsoft.com/office/powerpoint/2010/main" val="22950157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/>
          <p:nvPr/>
        </p:nvSpPr>
        <p:spPr>
          <a:xfrm>
            <a:off x="0" y="323602"/>
            <a:ext cx="12192000" cy="111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lnSpc>
                <a:spcPct val="150000"/>
              </a:lnSpc>
            </a:pPr>
            <a:r>
              <a:rPr lang="en" sz="4000" b="1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Who we are</a:t>
            </a:r>
            <a:endParaRPr sz="4000" b="1" dirty="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A382C5-930D-40C2-94DC-BD63185961E3}"/>
              </a:ext>
            </a:extLst>
          </p:cNvPr>
          <p:cNvSpPr>
            <a:spLocks noGrp="1"/>
          </p:cNvSpPr>
          <p:nvPr>
            <p:ph type="sldNum" idx="4294967295"/>
          </p:nvPr>
        </p:nvSpPr>
        <p:spPr>
          <a:xfrm>
            <a:off x="11460163" y="6173788"/>
            <a:ext cx="731837" cy="525462"/>
          </a:xfrm>
          <a:prstGeom prst="rect">
            <a:avLst/>
          </a:prstGeom>
        </p:spPr>
        <p:txBody>
          <a:bodyPr/>
          <a:lstStyle/>
          <a:p>
            <a:pPr algn="r"/>
            <a:fld id="{00000000-1234-1234-1234-123412341234}" type="slidenum">
              <a:rPr lang="en" smtClean="0"/>
              <a:pPr algn="r"/>
              <a:t>11</a:t>
            </a:fld>
            <a:endParaRPr lang="en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3045151-43E9-498C-9975-1FAF9F33617B}"/>
              </a:ext>
            </a:extLst>
          </p:cNvPr>
          <p:cNvSpPr txBox="1"/>
          <p:nvPr/>
        </p:nvSpPr>
        <p:spPr>
          <a:xfrm>
            <a:off x="715328" y="1212001"/>
            <a:ext cx="10988924" cy="5645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rtlCol="0" anchor="ctr" anchorCtr="0">
            <a:noAutofit/>
          </a:bodyPr>
          <a:lstStyle/>
          <a:p>
            <a:pPr marL="609585" indent="-457189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Teams typically comprise three to six people, who split the modest monetary award — $1,000 for the winning team, $500 for the runner-up. </a:t>
            </a:r>
          </a:p>
          <a:p>
            <a:pPr marL="609585" indent="-457189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We don’t want to obscure the main point of what we’re doing here. The real incentive isn’t money or bragging rights, it’s </a:t>
            </a:r>
            <a:r>
              <a:rPr lang="en-US" sz="24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solving a problem and being part of a creative, collaborative process.</a:t>
            </a:r>
          </a:p>
          <a:p>
            <a:pPr marL="609585" indent="-457189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The most crucial tip for hackathon happiness: </a:t>
            </a:r>
            <a:r>
              <a:rPr lang="en-US" sz="24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allocate enough time to let creativity flow.</a:t>
            </a:r>
          </a:p>
          <a:p>
            <a:pPr marL="609585" indent="-457189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We </a:t>
            </a:r>
            <a:r>
              <a:rPr lang="en-US" sz="24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remove two days from our technology team’s capacity </a:t>
            </a: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that month to allow them the </a:t>
            </a:r>
            <a:r>
              <a:rPr lang="en-US" sz="24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time to innovate</a:t>
            </a: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. </a:t>
            </a:r>
            <a:r>
              <a:rPr lang="en-US" sz="2400" i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The pitch is on a Tuesday or Wednesday and the demonstration of working software is literally 48 hours later.</a:t>
            </a:r>
          </a:p>
          <a:p>
            <a:pPr marL="609585" indent="-457189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endParaRPr lang="en-US" sz="24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  <a:sym typeface="Arial"/>
            </a:endParaRPr>
          </a:p>
          <a:p>
            <a:pPr marL="609585" indent="-457189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endParaRPr lang="en-US" sz="24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  <a:sym typeface="Arial"/>
            </a:endParaRPr>
          </a:p>
        </p:txBody>
      </p:sp>
      <p:sp>
        <p:nvSpPr>
          <p:cNvPr id="16" name="Title 3">
            <a:extLst>
              <a:ext uri="{FF2B5EF4-FFF2-40B4-BE49-F238E27FC236}">
                <a16:creationId xmlns:a16="http://schemas.microsoft.com/office/drawing/2014/main" id="{8FA1F13A-A158-489D-A575-FC232BD3F7FA}"/>
              </a:ext>
            </a:extLst>
          </p:cNvPr>
          <p:cNvSpPr txBox="1">
            <a:spLocks/>
          </p:cNvSpPr>
          <p:nvPr/>
        </p:nvSpPr>
        <p:spPr>
          <a:xfrm>
            <a:off x="772223" y="474438"/>
            <a:ext cx="10875134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More than Money</a:t>
            </a:r>
          </a:p>
        </p:txBody>
      </p:sp>
    </p:spTree>
    <p:extLst>
      <p:ext uri="{BB962C8B-B14F-4D97-AF65-F5344CB8AC3E}">
        <p14:creationId xmlns:p14="http://schemas.microsoft.com/office/powerpoint/2010/main" val="20590223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A382C5-930D-40C2-94DC-BD63185961E3}"/>
              </a:ext>
            </a:extLst>
          </p:cNvPr>
          <p:cNvSpPr>
            <a:spLocks noGrp="1"/>
          </p:cNvSpPr>
          <p:nvPr>
            <p:ph type="sldNum" idx="4294967295"/>
          </p:nvPr>
        </p:nvSpPr>
        <p:spPr>
          <a:xfrm>
            <a:off x="11460163" y="6173788"/>
            <a:ext cx="731837" cy="525462"/>
          </a:xfrm>
          <a:prstGeom prst="rect">
            <a:avLst/>
          </a:prstGeom>
        </p:spPr>
        <p:txBody>
          <a:bodyPr/>
          <a:lstStyle/>
          <a:p>
            <a:pPr algn="r"/>
            <a:fld id="{00000000-1234-1234-1234-123412341234}" type="slidenum">
              <a:rPr lang="en" smtClean="0"/>
              <a:pPr algn="r"/>
              <a:t>12</a:t>
            </a:fld>
            <a:endParaRPr lang="en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A53091E-C545-E798-5F75-C103230C86C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528" t="23736" r="37527" b="46080"/>
          <a:stretch/>
        </p:blipFill>
        <p:spPr>
          <a:xfrm>
            <a:off x="700424" y="1406769"/>
            <a:ext cx="11328761" cy="3851031"/>
          </a:xfrm>
          <a:prstGeom prst="rect">
            <a:avLst/>
          </a:prstGeom>
        </p:spPr>
      </p:pic>
      <p:sp>
        <p:nvSpPr>
          <p:cNvPr id="6" name="Title 3">
            <a:extLst>
              <a:ext uri="{FF2B5EF4-FFF2-40B4-BE49-F238E27FC236}">
                <a16:creationId xmlns:a16="http://schemas.microsoft.com/office/drawing/2014/main" id="{4285BD65-BB1E-9AD0-509F-E7BC056C1971}"/>
              </a:ext>
            </a:extLst>
          </p:cNvPr>
          <p:cNvSpPr txBox="1">
            <a:spLocks/>
          </p:cNvSpPr>
          <p:nvPr/>
        </p:nvSpPr>
        <p:spPr>
          <a:xfrm>
            <a:off x="772223" y="474438"/>
            <a:ext cx="10875134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Keys to Success</a:t>
            </a:r>
          </a:p>
        </p:txBody>
      </p:sp>
    </p:spTree>
    <p:extLst>
      <p:ext uri="{BB962C8B-B14F-4D97-AF65-F5344CB8AC3E}">
        <p14:creationId xmlns:p14="http://schemas.microsoft.com/office/powerpoint/2010/main" val="30664037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24206F-EB1E-46EF-8742-0A6876B0CC9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Q&amp;A Discussion Period</a:t>
            </a:r>
          </a:p>
          <a:p>
            <a:endParaRPr lang="en-US" dirty="0"/>
          </a:p>
        </p:txBody>
      </p:sp>
      <p:pic>
        <p:nvPicPr>
          <p:cNvPr id="5" name="Picture Placeholder 4" descr="A green plant in a forest&#10;&#10;Description automatically generated">
            <a:extLst>
              <a:ext uri="{FF2B5EF4-FFF2-40B4-BE49-F238E27FC236}">
                <a16:creationId xmlns:a16="http://schemas.microsoft.com/office/drawing/2014/main" id="{9E9716C6-A0F0-423D-9839-500F5C306F0F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96" r="2769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683850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38"/>
          <p:cNvSpPr txBox="1"/>
          <p:nvPr/>
        </p:nvSpPr>
        <p:spPr>
          <a:xfrm>
            <a:off x="3007093" y="4036040"/>
            <a:ext cx="2222440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1001 Connecticut Ave NW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Ste. 1001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Washington, DC 20036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9234373" y="4173003"/>
            <a:ext cx="1318699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800-</a:t>
            </a:r>
            <a:r>
              <a:rPr lang="en-US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446-7453</a:t>
            </a:r>
            <a:endParaRPr lang="id-ID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165903" y="4173003"/>
            <a:ext cx="2084684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callahan</a:t>
            </a:r>
            <a:r>
              <a:rPr lang="id-ID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@</a:t>
            </a:r>
            <a:r>
              <a:rPr lang="en-US" sz="12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callahan</a:t>
            </a:r>
            <a:r>
              <a:rPr lang="id-ID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.com</a:t>
            </a:r>
          </a:p>
          <a:p>
            <a:pPr>
              <a:lnSpc>
                <a:spcPct val="150000"/>
              </a:lnSpc>
            </a:pPr>
            <a:r>
              <a:rPr lang="id-ID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www.</a:t>
            </a:r>
            <a:r>
              <a:rPr lang="en-US" sz="12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callahan</a:t>
            </a:r>
            <a:r>
              <a:rPr lang="id-ID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.com</a:t>
            </a:r>
            <a:endParaRPr lang="en-US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2134442" y="4161631"/>
            <a:ext cx="494142" cy="509110"/>
            <a:chOff x="2881183" y="5033900"/>
            <a:chExt cx="199595" cy="205641"/>
          </a:xfrm>
          <a:solidFill>
            <a:schemeClr val="accent1"/>
          </a:solidFill>
        </p:grpSpPr>
        <p:sp>
          <p:nvSpPr>
            <p:cNvPr id="44" name="Rectangle 1512"/>
            <p:cNvSpPr>
              <a:spLocks noChangeArrowheads="1"/>
            </p:cNvSpPr>
            <p:nvPr/>
          </p:nvSpPr>
          <p:spPr bwMode="auto">
            <a:xfrm>
              <a:off x="2953763" y="5088331"/>
              <a:ext cx="18147" cy="2419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u="sng"/>
            </a:p>
          </p:txBody>
        </p:sp>
        <p:sp>
          <p:nvSpPr>
            <p:cNvPr id="45" name="Rectangle 1513"/>
            <p:cNvSpPr>
              <a:spLocks noChangeArrowheads="1"/>
            </p:cNvSpPr>
            <p:nvPr/>
          </p:nvSpPr>
          <p:spPr bwMode="auto">
            <a:xfrm>
              <a:off x="2990052" y="5088331"/>
              <a:ext cx="18147" cy="2419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u="sng"/>
            </a:p>
          </p:txBody>
        </p:sp>
        <p:sp>
          <p:nvSpPr>
            <p:cNvPr id="46" name="Rectangle 1514"/>
            <p:cNvSpPr>
              <a:spLocks noChangeArrowheads="1"/>
            </p:cNvSpPr>
            <p:nvPr/>
          </p:nvSpPr>
          <p:spPr bwMode="auto">
            <a:xfrm>
              <a:off x="2953763" y="5130671"/>
              <a:ext cx="18147" cy="1814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u="sng"/>
            </a:p>
          </p:txBody>
        </p:sp>
        <p:sp>
          <p:nvSpPr>
            <p:cNvPr id="47" name="Rectangle 1515"/>
            <p:cNvSpPr>
              <a:spLocks noChangeArrowheads="1"/>
            </p:cNvSpPr>
            <p:nvPr/>
          </p:nvSpPr>
          <p:spPr bwMode="auto">
            <a:xfrm>
              <a:off x="2990052" y="5130671"/>
              <a:ext cx="18147" cy="1814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u="sng"/>
            </a:p>
          </p:txBody>
        </p:sp>
        <p:sp>
          <p:nvSpPr>
            <p:cNvPr id="48" name="Rectangle 1516"/>
            <p:cNvSpPr>
              <a:spLocks noChangeArrowheads="1"/>
            </p:cNvSpPr>
            <p:nvPr/>
          </p:nvSpPr>
          <p:spPr bwMode="auto">
            <a:xfrm>
              <a:off x="2911421" y="5173008"/>
              <a:ext cx="18147" cy="1814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u="sng"/>
            </a:p>
          </p:txBody>
        </p:sp>
        <p:sp>
          <p:nvSpPr>
            <p:cNvPr id="49" name="Rectangle 1517"/>
            <p:cNvSpPr>
              <a:spLocks noChangeArrowheads="1"/>
            </p:cNvSpPr>
            <p:nvPr/>
          </p:nvSpPr>
          <p:spPr bwMode="auto">
            <a:xfrm>
              <a:off x="2953763" y="5173008"/>
              <a:ext cx="18147" cy="1814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u="sng"/>
            </a:p>
          </p:txBody>
        </p:sp>
        <p:sp>
          <p:nvSpPr>
            <p:cNvPr id="50" name="Rectangle 1518"/>
            <p:cNvSpPr>
              <a:spLocks noChangeArrowheads="1"/>
            </p:cNvSpPr>
            <p:nvPr/>
          </p:nvSpPr>
          <p:spPr bwMode="auto">
            <a:xfrm>
              <a:off x="2990052" y="5173008"/>
              <a:ext cx="18147" cy="1814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u="sng"/>
            </a:p>
          </p:txBody>
        </p:sp>
        <p:sp>
          <p:nvSpPr>
            <p:cNvPr id="51" name="Rectangle 1519"/>
            <p:cNvSpPr>
              <a:spLocks noChangeArrowheads="1"/>
            </p:cNvSpPr>
            <p:nvPr/>
          </p:nvSpPr>
          <p:spPr bwMode="auto">
            <a:xfrm>
              <a:off x="3032387" y="5173008"/>
              <a:ext cx="18147" cy="1814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u="sng"/>
            </a:p>
          </p:txBody>
        </p:sp>
        <p:sp>
          <p:nvSpPr>
            <p:cNvPr id="52" name="Freeform 1520"/>
            <p:cNvSpPr>
              <a:spLocks noEditPoints="1"/>
            </p:cNvSpPr>
            <p:nvPr/>
          </p:nvSpPr>
          <p:spPr bwMode="auto">
            <a:xfrm>
              <a:off x="2881183" y="5033900"/>
              <a:ext cx="199595" cy="205641"/>
            </a:xfrm>
            <a:custGeom>
              <a:avLst/>
              <a:gdLst>
                <a:gd name="T0" fmla="*/ 79 w 99"/>
                <a:gd name="T1" fmla="*/ 54 h 103"/>
                <a:gd name="T2" fmla="*/ 79 w 99"/>
                <a:gd name="T3" fmla="*/ 15 h 103"/>
                <a:gd name="T4" fmla="*/ 78 w 99"/>
                <a:gd name="T5" fmla="*/ 11 h 103"/>
                <a:gd name="T6" fmla="*/ 74 w 99"/>
                <a:gd name="T7" fmla="*/ 10 h 103"/>
                <a:gd name="T8" fmla="*/ 64 w 99"/>
                <a:gd name="T9" fmla="*/ 5 h 103"/>
                <a:gd name="T10" fmla="*/ 64 w 99"/>
                <a:gd name="T11" fmla="*/ 2 h 103"/>
                <a:gd name="T12" fmla="*/ 62 w 99"/>
                <a:gd name="T13" fmla="*/ 0 h 103"/>
                <a:gd name="T14" fmla="*/ 39 w 99"/>
                <a:gd name="T15" fmla="*/ 0 h 103"/>
                <a:gd name="T16" fmla="*/ 37 w 99"/>
                <a:gd name="T17" fmla="*/ 0 h 103"/>
                <a:gd name="T18" fmla="*/ 35 w 99"/>
                <a:gd name="T19" fmla="*/ 2 h 103"/>
                <a:gd name="T20" fmla="*/ 35 w 99"/>
                <a:gd name="T21" fmla="*/ 10 h 103"/>
                <a:gd name="T22" fmla="*/ 25 w 99"/>
                <a:gd name="T23" fmla="*/ 10 h 103"/>
                <a:gd name="T24" fmla="*/ 21 w 99"/>
                <a:gd name="T25" fmla="*/ 11 h 103"/>
                <a:gd name="T26" fmla="*/ 20 w 99"/>
                <a:gd name="T27" fmla="*/ 15 h 103"/>
                <a:gd name="T28" fmla="*/ 5 w 99"/>
                <a:gd name="T29" fmla="*/ 54 h 103"/>
                <a:gd name="T30" fmla="*/ 2 w 99"/>
                <a:gd name="T31" fmla="*/ 54 h 103"/>
                <a:gd name="T32" fmla="*/ 0 w 99"/>
                <a:gd name="T33" fmla="*/ 56 h 103"/>
                <a:gd name="T34" fmla="*/ 0 w 99"/>
                <a:gd name="T35" fmla="*/ 98 h 103"/>
                <a:gd name="T36" fmla="*/ 0 w 99"/>
                <a:gd name="T37" fmla="*/ 101 h 103"/>
                <a:gd name="T38" fmla="*/ 2 w 99"/>
                <a:gd name="T39" fmla="*/ 103 h 103"/>
                <a:gd name="T40" fmla="*/ 94 w 99"/>
                <a:gd name="T41" fmla="*/ 103 h 103"/>
                <a:gd name="T42" fmla="*/ 96 w 99"/>
                <a:gd name="T43" fmla="*/ 103 h 103"/>
                <a:gd name="T44" fmla="*/ 99 w 99"/>
                <a:gd name="T45" fmla="*/ 101 h 103"/>
                <a:gd name="T46" fmla="*/ 99 w 99"/>
                <a:gd name="T47" fmla="*/ 59 h 103"/>
                <a:gd name="T48" fmla="*/ 99 w 99"/>
                <a:gd name="T49" fmla="*/ 56 h 103"/>
                <a:gd name="T50" fmla="*/ 96 w 99"/>
                <a:gd name="T51" fmla="*/ 54 h 103"/>
                <a:gd name="T52" fmla="*/ 94 w 99"/>
                <a:gd name="T53" fmla="*/ 54 h 103"/>
                <a:gd name="T54" fmla="*/ 59 w 99"/>
                <a:gd name="T55" fmla="*/ 93 h 103"/>
                <a:gd name="T56" fmla="*/ 39 w 99"/>
                <a:gd name="T57" fmla="*/ 84 h 103"/>
                <a:gd name="T58" fmla="*/ 10 w 99"/>
                <a:gd name="T59" fmla="*/ 93 h 103"/>
                <a:gd name="T60" fmla="*/ 25 w 99"/>
                <a:gd name="T61" fmla="*/ 64 h 103"/>
                <a:gd name="T62" fmla="*/ 27 w 99"/>
                <a:gd name="T63" fmla="*/ 64 h 103"/>
                <a:gd name="T64" fmla="*/ 30 w 99"/>
                <a:gd name="T65" fmla="*/ 61 h 103"/>
                <a:gd name="T66" fmla="*/ 30 w 99"/>
                <a:gd name="T67" fmla="*/ 19 h 103"/>
                <a:gd name="T68" fmla="*/ 39 w 99"/>
                <a:gd name="T69" fmla="*/ 19 h 103"/>
                <a:gd name="T70" fmla="*/ 43 w 99"/>
                <a:gd name="T71" fmla="*/ 18 h 103"/>
                <a:gd name="T72" fmla="*/ 44 w 99"/>
                <a:gd name="T73" fmla="*/ 15 h 103"/>
                <a:gd name="T74" fmla="*/ 54 w 99"/>
                <a:gd name="T75" fmla="*/ 10 h 103"/>
                <a:gd name="T76" fmla="*/ 54 w 99"/>
                <a:gd name="T77" fmla="*/ 15 h 103"/>
                <a:gd name="T78" fmla="*/ 56 w 99"/>
                <a:gd name="T79" fmla="*/ 18 h 103"/>
                <a:gd name="T80" fmla="*/ 59 w 99"/>
                <a:gd name="T81" fmla="*/ 19 h 103"/>
                <a:gd name="T82" fmla="*/ 69 w 99"/>
                <a:gd name="T83" fmla="*/ 59 h 103"/>
                <a:gd name="T84" fmla="*/ 69 w 99"/>
                <a:gd name="T85" fmla="*/ 61 h 103"/>
                <a:gd name="T86" fmla="*/ 72 w 99"/>
                <a:gd name="T87" fmla="*/ 64 h 103"/>
                <a:gd name="T88" fmla="*/ 89 w 99"/>
                <a:gd name="T89" fmla="*/ 64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9" h="103">
                  <a:moveTo>
                    <a:pt x="94" y="54"/>
                  </a:moveTo>
                  <a:lnTo>
                    <a:pt x="79" y="54"/>
                  </a:lnTo>
                  <a:lnTo>
                    <a:pt x="79" y="15"/>
                  </a:lnTo>
                  <a:lnTo>
                    <a:pt x="79" y="15"/>
                  </a:lnTo>
                  <a:lnTo>
                    <a:pt x="79" y="12"/>
                  </a:lnTo>
                  <a:lnTo>
                    <a:pt x="78" y="11"/>
                  </a:lnTo>
                  <a:lnTo>
                    <a:pt x="76" y="10"/>
                  </a:lnTo>
                  <a:lnTo>
                    <a:pt x="74" y="10"/>
                  </a:lnTo>
                  <a:lnTo>
                    <a:pt x="64" y="10"/>
                  </a:lnTo>
                  <a:lnTo>
                    <a:pt x="64" y="5"/>
                  </a:lnTo>
                  <a:lnTo>
                    <a:pt x="64" y="5"/>
                  </a:lnTo>
                  <a:lnTo>
                    <a:pt x="64" y="2"/>
                  </a:lnTo>
                  <a:lnTo>
                    <a:pt x="63" y="1"/>
                  </a:lnTo>
                  <a:lnTo>
                    <a:pt x="62" y="0"/>
                  </a:lnTo>
                  <a:lnTo>
                    <a:pt x="59" y="0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37" y="0"/>
                  </a:lnTo>
                  <a:lnTo>
                    <a:pt x="36" y="1"/>
                  </a:lnTo>
                  <a:lnTo>
                    <a:pt x="35" y="2"/>
                  </a:lnTo>
                  <a:lnTo>
                    <a:pt x="35" y="5"/>
                  </a:lnTo>
                  <a:lnTo>
                    <a:pt x="35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2" y="10"/>
                  </a:lnTo>
                  <a:lnTo>
                    <a:pt x="21" y="11"/>
                  </a:lnTo>
                  <a:lnTo>
                    <a:pt x="20" y="12"/>
                  </a:lnTo>
                  <a:lnTo>
                    <a:pt x="20" y="15"/>
                  </a:lnTo>
                  <a:lnTo>
                    <a:pt x="20" y="54"/>
                  </a:lnTo>
                  <a:lnTo>
                    <a:pt x="5" y="54"/>
                  </a:lnTo>
                  <a:lnTo>
                    <a:pt x="5" y="54"/>
                  </a:lnTo>
                  <a:lnTo>
                    <a:pt x="2" y="54"/>
                  </a:lnTo>
                  <a:lnTo>
                    <a:pt x="1" y="55"/>
                  </a:lnTo>
                  <a:lnTo>
                    <a:pt x="0" y="56"/>
                  </a:lnTo>
                  <a:lnTo>
                    <a:pt x="0" y="59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0" y="101"/>
                  </a:lnTo>
                  <a:lnTo>
                    <a:pt x="1" y="102"/>
                  </a:lnTo>
                  <a:lnTo>
                    <a:pt x="2" y="103"/>
                  </a:lnTo>
                  <a:lnTo>
                    <a:pt x="5" y="103"/>
                  </a:lnTo>
                  <a:lnTo>
                    <a:pt x="94" y="103"/>
                  </a:lnTo>
                  <a:lnTo>
                    <a:pt x="94" y="103"/>
                  </a:lnTo>
                  <a:lnTo>
                    <a:pt x="96" y="103"/>
                  </a:lnTo>
                  <a:lnTo>
                    <a:pt x="97" y="102"/>
                  </a:lnTo>
                  <a:lnTo>
                    <a:pt x="99" y="101"/>
                  </a:lnTo>
                  <a:lnTo>
                    <a:pt x="99" y="98"/>
                  </a:lnTo>
                  <a:lnTo>
                    <a:pt x="99" y="59"/>
                  </a:lnTo>
                  <a:lnTo>
                    <a:pt x="99" y="59"/>
                  </a:lnTo>
                  <a:lnTo>
                    <a:pt x="99" y="56"/>
                  </a:lnTo>
                  <a:lnTo>
                    <a:pt x="97" y="55"/>
                  </a:lnTo>
                  <a:lnTo>
                    <a:pt x="96" y="54"/>
                  </a:lnTo>
                  <a:lnTo>
                    <a:pt x="94" y="54"/>
                  </a:lnTo>
                  <a:lnTo>
                    <a:pt x="94" y="54"/>
                  </a:lnTo>
                  <a:close/>
                  <a:moveTo>
                    <a:pt x="89" y="93"/>
                  </a:moveTo>
                  <a:lnTo>
                    <a:pt x="59" y="93"/>
                  </a:lnTo>
                  <a:lnTo>
                    <a:pt x="59" y="84"/>
                  </a:lnTo>
                  <a:lnTo>
                    <a:pt x="39" y="84"/>
                  </a:lnTo>
                  <a:lnTo>
                    <a:pt x="39" y="93"/>
                  </a:lnTo>
                  <a:lnTo>
                    <a:pt x="10" y="93"/>
                  </a:lnTo>
                  <a:lnTo>
                    <a:pt x="10" y="64"/>
                  </a:lnTo>
                  <a:lnTo>
                    <a:pt x="25" y="64"/>
                  </a:lnTo>
                  <a:lnTo>
                    <a:pt x="25" y="64"/>
                  </a:lnTo>
                  <a:lnTo>
                    <a:pt x="27" y="64"/>
                  </a:lnTo>
                  <a:lnTo>
                    <a:pt x="28" y="63"/>
                  </a:lnTo>
                  <a:lnTo>
                    <a:pt x="30" y="61"/>
                  </a:lnTo>
                  <a:lnTo>
                    <a:pt x="30" y="59"/>
                  </a:lnTo>
                  <a:lnTo>
                    <a:pt x="30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42" y="19"/>
                  </a:lnTo>
                  <a:lnTo>
                    <a:pt x="43" y="18"/>
                  </a:lnTo>
                  <a:lnTo>
                    <a:pt x="44" y="17"/>
                  </a:lnTo>
                  <a:lnTo>
                    <a:pt x="44" y="15"/>
                  </a:lnTo>
                  <a:lnTo>
                    <a:pt x="44" y="10"/>
                  </a:lnTo>
                  <a:lnTo>
                    <a:pt x="54" y="10"/>
                  </a:lnTo>
                  <a:lnTo>
                    <a:pt x="54" y="15"/>
                  </a:lnTo>
                  <a:lnTo>
                    <a:pt x="54" y="15"/>
                  </a:lnTo>
                  <a:lnTo>
                    <a:pt x="54" y="17"/>
                  </a:lnTo>
                  <a:lnTo>
                    <a:pt x="56" y="18"/>
                  </a:lnTo>
                  <a:lnTo>
                    <a:pt x="57" y="19"/>
                  </a:lnTo>
                  <a:lnTo>
                    <a:pt x="59" y="19"/>
                  </a:lnTo>
                  <a:lnTo>
                    <a:pt x="69" y="19"/>
                  </a:lnTo>
                  <a:lnTo>
                    <a:pt x="69" y="59"/>
                  </a:lnTo>
                  <a:lnTo>
                    <a:pt x="69" y="59"/>
                  </a:lnTo>
                  <a:lnTo>
                    <a:pt x="69" y="61"/>
                  </a:lnTo>
                  <a:lnTo>
                    <a:pt x="70" y="63"/>
                  </a:lnTo>
                  <a:lnTo>
                    <a:pt x="72" y="64"/>
                  </a:lnTo>
                  <a:lnTo>
                    <a:pt x="74" y="64"/>
                  </a:lnTo>
                  <a:lnTo>
                    <a:pt x="89" y="64"/>
                  </a:lnTo>
                  <a:lnTo>
                    <a:pt x="89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u="sng"/>
            </a:p>
          </p:txBody>
        </p:sp>
      </p:grpSp>
      <p:sp>
        <p:nvSpPr>
          <p:cNvPr id="53" name="Freeform 1140"/>
          <p:cNvSpPr>
            <a:spLocks noEditPoints="1"/>
          </p:cNvSpPr>
          <p:nvPr/>
        </p:nvSpPr>
        <p:spPr bwMode="auto">
          <a:xfrm>
            <a:off x="5293252" y="4295654"/>
            <a:ext cx="494142" cy="314457"/>
          </a:xfrm>
          <a:custGeom>
            <a:avLst/>
            <a:gdLst>
              <a:gd name="T0" fmla="*/ 89 w 99"/>
              <a:gd name="T1" fmla="*/ 0 h 64"/>
              <a:gd name="T2" fmla="*/ 10 w 99"/>
              <a:gd name="T3" fmla="*/ 0 h 64"/>
              <a:gd name="T4" fmla="*/ 10 w 99"/>
              <a:gd name="T5" fmla="*/ 0 h 64"/>
              <a:gd name="T6" fmla="*/ 6 w 99"/>
              <a:gd name="T7" fmla="*/ 1 h 64"/>
              <a:gd name="T8" fmla="*/ 2 w 99"/>
              <a:gd name="T9" fmla="*/ 3 h 64"/>
              <a:gd name="T10" fmla="*/ 1 w 99"/>
              <a:gd name="T11" fmla="*/ 6 h 64"/>
              <a:gd name="T12" fmla="*/ 0 w 99"/>
              <a:gd name="T13" fmla="*/ 10 h 64"/>
              <a:gd name="T14" fmla="*/ 0 w 99"/>
              <a:gd name="T15" fmla="*/ 54 h 64"/>
              <a:gd name="T16" fmla="*/ 0 w 99"/>
              <a:gd name="T17" fmla="*/ 54 h 64"/>
              <a:gd name="T18" fmla="*/ 1 w 99"/>
              <a:gd name="T19" fmla="*/ 58 h 64"/>
              <a:gd name="T20" fmla="*/ 2 w 99"/>
              <a:gd name="T21" fmla="*/ 62 h 64"/>
              <a:gd name="T22" fmla="*/ 6 w 99"/>
              <a:gd name="T23" fmla="*/ 63 h 64"/>
              <a:gd name="T24" fmla="*/ 10 w 99"/>
              <a:gd name="T25" fmla="*/ 64 h 64"/>
              <a:gd name="T26" fmla="*/ 89 w 99"/>
              <a:gd name="T27" fmla="*/ 64 h 64"/>
              <a:gd name="T28" fmla="*/ 89 w 99"/>
              <a:gd name="T29" fmla="*/ 64 h 64"/>
              <a:gd name="T30" fmla="*/ 93 w 99"/>
              <a:gd name="T31" fmla="*/ 63 h 64"/>
              <a:gd name="T32" fmla="*/ 96 w 99"/>
              <a:gd name="T33" fmla="*/ 62 h 64"/>
              <a:gd name="T34" fmla="*/ 97 w 99"/>
              <a:gd name="T35" fmla="*/ 58 h 64"/>
              <a:gd name="T36" fmla="*/ 99 w 99"/>
              <a:gd name="T37" fmla="*/ 54 h 64"/>
              <a:gd name="T38" fmla="*/ 99 w 99"/>
              <a:gd name="T39" fmla="*/ 10 h 64"/>
              <a:gd name="T40" fmla="*/ 99 w 99"/>
              <a:gd name="T41" fmla="*/ 10 h 64"/>
              <a:gd name="T42" fmla="*/ 97 w 99"/>
              <a:gd name="T43" fmla="*/ 6 h 64"/>
              <a:gd name="T44" fmla="*/ 96 w 99"/>
              <a:gd name="T45" fmla="*/ 3 h 64"/>
              <a:gd name="T46" fmla="*/ 93 w 99"/>
              <a:gd name="T47" fmla="*/ 1 h 64"/>
              <a:gd name="T48" fmla="*/ 89 w 99"/>
              <a:gd name="T49" fmla="*/ 0 h 64"/>
              <a:gd name="T50" fmla="*/ 89 w 99"/>
              <a:gd name="T51" fmla="*/ 0 h 64"/>
              <a:gd name="T52" fmla="*/ 79 w 99"/>
              <a:gd name="T53" fmla="*/ 10 h 64"/>
              <a:gd name="T54" fmla="*/ 49 w 99"/>
              <a:gd name="T55" fmla="*/ 28 h 64"/>
              <a:gd name="T56" fmla="*/ 20 w 99"/>
              <a:gd name="T57" fmla="*/ 10 h 64"/>
              <a:gd name="T58" fmla="*/ 79 w 99"/>
              <a:gd name="T59" fmla="*/ 10 h 64"/>
              <a:gd name="T60" fmla="*/ 10 w 99"/>
              <a:gd name="T61" fmla="*/ 54 h 64"/>
              <a:gd name="T62" fmla="*/ 10 w 99"/>
              <a:gd name="T63" fmla="*/ 16 h 64"/>
              <a:gd name="T64" fmla="*/ 47 w 99"/>
              <a:gd name="T65" fmla="*/ 38 h 64"/>
              <a:gd name="T66" fmla="*/ 47 w 99"/>
              <a:gd name="T67" fmla="*/ 38 h 64"/>
              <a:gd name="T68" fmla="*/ 49 w 99"/>
              <a:gd name="T69" fmla="*/ 40 h 64"/>
              <a:gd name="T70" fmla="*/ 49 w 99"/>
              <a:gd name="T71" fmla="*/ 40 h 64"/>
              <a:gd name="T72" fmla="*/ 52 w 99"/>
              <a:gd name="T73" fmla="*/ 38 h 64"/>
              <a:gd name="T74" fmla="*/ 89 w 99"/>
              <a:gd name="T75" fmla="*/ 16 h 64"/>
              <a:gd name="T76" fmla="*/ 89 w 99"/>
              <a:gd name="T77" fmla="*/ 54 h 64"/>
              <a:gd name="T78" fmla="*/ 10 w 99"/>
              <a:gd name="T79" fmla="*/ 5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9" h="64">
                <a:moveTo>
                  <a:pt x="89" y="0"/>
                </a:moveTo>
                <a:lnTo>
                  <a:pt x="10" y="0"/>
                </a:lnTo>
                <a:lnTo>
                  <a:pt x="10" y="0"/>
                </a:lnTo>
                <a:lnTo>
                  <a:pt x="6" y="1"/>
                </a:lnTo>
                <a:lnTo>
                  <a:pt x="2" y="3"/>
                </a:lnTo>
                <a:lnTo>
                  <a:pt x="1" y="6"/>
                </a:lnTo>
                <a:lnTo>
                  <a:pt x="0" y="10"/>
                </a:lnTo>
                <a:lnTo>
                  <a:pt x="0" y="54"/>
                </a:lnTo>
                <a:lnTo>
                  <a:pt x="0" y="54"/>
                </a:lnTo>
                <a:lnTo>
                  <a:pt x="1" y="58"/>
                </a:lnTo>
                <a:lnTo>
                  <a:pt x="2" y="62"/>
                </a:lnTo>
                <a:lnTo>
                  <a:pt x="6" y="63"/>
                </a:lnTo>
                <a:lnTo>
                  <a:pt x="10" y="64"/>
                </a:lnTo>
                <a:lnTo>
                  <a:pt x="89" y="64"/>
                </a:lnTo>
                <a:lnTo>
                  <a:pt x="89" y="64"/>
                </a:lnTo>
                <a:lnTo>
                  <a:pt x="93" y="63"/>
                </a:lnTo>
                <a:lnTo>
                  <a:pt x="96" y="62"/>
                </a:lnTo>
                <a:lnTo>
                  <a:pt x="97" y="58"/>
                </a:lnTo>
                <a:lnTo>
                  <a:pt x="99" y="54"/>
                </a:lnTo>
                <a:lnTo>
                  <a:pt x="99" y="10"/>
                </a:lnTo>
                <a:lnTo>
                  <a:pt x="99" y="10"/>
                </a:lnTo>
                <a:lnTo>
                  <a:pt x="97" y="6"/>
                </a:lnTo>
                <a:lnTo>
                  <a:pt x="96" y="3"/>
                </a:lnTo>
                <a:lnTo>
                  <a:pt x="93" y="1"/>
                </a:lnTo>
                <a:lnTo>
                  <a:pt x="89" y="0"/>
                </a:lnTo>
                <a:lnTo>
                  <a:pt x="89" y="0"/>
                </a:lnTo>
                <a:close/>
                <a:moveTo>
                  <a:pt x="79" y="10"/>
                </a:moveTo>
                <a:lnTo>
                  <a:pt x="49" y="28"/>
                </a:lnTo>
                <a:lnTo>
                  <a:pt x="20" y="10"/>
                </a:lnTo>
                <a:lnTo>
                  <a:pt x="79" y="10"/>
                </a:lnTo>
                <a:close/>
                <a:moveTo>
                  <a:pt x="10" y="54"/>
                </a:moveTo>
                <a:lnTo>
                  <a:pt x="10" y="16"/>
                </a:lnTo>
                <a:lnTo>
                  <a:pt x="47" y="38"/>
                </a:lnTo>
                <a:lnTo>
                  <a:pt x="47" y="38"/>
                </a:lnTo>
                <a:lnTo>
                  <a:pt x="49" y="40"/>
                </a:lnTo>
                <a:lnTo>
                  <a:pt x="49" y="40"/>
                </a:lnTo>
                <a:lnTo>
                  <a:pt x="52" y="38"/>
                </a:lnTo>
                <a:lnTo>
                  <a:pt x="89" y="16"/>
                </a:lnTo>
                <a:lnTo>
                  <a:pt x="89" y="54"/>
                </a:lnTo>
                <a:lnTo>
                  <a:pt x="10" y="5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grpSp>
        <p:nvGrpSpPr>
          <p:cNvPr id="54" name="Group 53"/>
          <p:cNvGrpSpPr/>
          <p:nvPr/>
        </p:nvGrpSpPr>
        <p:grpSpPr>
          <a:xfrm>
            <a:off x="8361722" y="4173003"/>
            <a:ext cx="452193" cy="465113"/>
            <a:chOff x="1277948" y="2323169"/>
            <a:chExt cx="166839" cy="171607"/>
          </a:xfrm>
          <a:solidFill>
            <a:schemeClr val="accent1"/>
          </a:solidFill>
        </p:grpSpPr>
        <p:sp>
          <p:nvSpPr>
            <p:cNvPr id="55" name="Freeform 1244"/>
            <p:cNvSpPr>
              <a:spLocks noEditPoints="1"/>
            </p:cNvSpPr>
            <p:nvPr/>
          </p:nvSpPr>
          <p:spPr bwMode="auto">
            <a:xfrm>
              <a:off x="1292250" y="2404206"/>
              <a:ext cx="138238" cy="90570"/>
            </a:xfrm>
            <a:custGeom>
              <a:avLst/>
              <a:gdLst>
                <a:gd name="T0" fmla="*/ 60 w 89"/>
                <a:gd name="T1" fmla="*/ 0 h 59"/>
                <a:gd name="T2" fmla="*/ 50 w 89"/>
                <a:gd name="T3" fmla="*/ 10 h 59"/>
                <a:gd name="T4" fmla="*/ 40 w 89"/>
                <a:gd name="T5" fmla="*/ 0 h 59"/>
                <a:gd name="T6" fmla="*/ 30 w 89"/>
                <a:gd name="T7" fmla="*/ 10 h 59"/>
                <a:gd name="T8" fmla="*/ 24 w 89"/>
                <a:gd name="T9" fmla="*/ 11 h 59"/>
                <a:gd name="T10" fmla="*/ 13 w 89"/>
                <a:gd name="T11" fmla="*/ 17 h 59"/>
                <a:gd name="T12" fmla="*/ 5 w 89"/>
                <a:gd name="T13" fmla="*/ 27 h 59"/>
                <a:gd name="T14" fmla="*/ 0 w 89"/>
                <a:gd name="T15" fmla="*/ 38 h 59"/>
                <a:gd name="T16" fmla="*/ 0 w 89"/>
                <a:gd name="T17" fmla="*/ 59 h 59"/>
                <a:gd name="T18" fmla="*/ 89 w 89"/>
                <a:gd name="T19" fmla="*/ 45 h 59"/>
                <a:gd name="T20" fmla="*/ 89 w 89"/>
                <a:gd name="T21" fmla="*/ 38 h 59"/>
                <a:gd name="T22" fmla="*/ 84 w 89"/>
                <a:gd name="T23" fmla="*/ 27 h 59"/>
                <a:gd name="T24" fmla="*/ 77 w 89"/>
                <a:gd name="T25" fmla="*/ 17 h 59"/>
                <a:gd name="T26" fmla="*/ 66 w 89"/>
                <a:gd name="T27" fmla="*/ 11 h 59"/>
                <a:gd name="T28" fmla="*/ 60 w 89"/>
                <a:gd name="T29" fmla="*/ 10 h 59"/>
                <a:gd name="T30" fmla="*/ 35 w 89"/>
                <a:gd name="T31" fmla="*/ 40 h 59"/>
                <a:gd name="T32" fmla="*/ 37 w 89"/>
                <a:gd name="T33" fmla="*/ 32 h 59"/>
                <a:gd name="T34" fmla="*/ 45 w 89"/>
                <a:gd name="T35" fmla="*/ 30 h 59"/>
                <a:gd name="T36" fmla="*/ 48 w 89"/>
                <a:gd name="T37" fmla="*/ 31 h 59"/>
                <a:gd name="T38" fmla="*/ 53 w 89"/>
                <a:gd name="T39" fmla="*/ 36 h 59"/>
                <a:gd name="T40" fmla="*/ 55 w 89"/>
                <a:gd name="T41" fmla="*/ 40 h 59"/>
                <a:gd name="T42" fmla="*/ 52 w 89"/>
                <a:gd name="T43" fmla="*/ 47 h 59"/>
                <a:gd name="T44" fmla="*/ 45 w 89"/>
                <a:gd name="T45" fmla="*/ 49 h 59"/>
                <a:gd name="T46" fmla="*/ 41 w 89"/>
                <a:gd name="T47" fmla="*/ 48 h 59"/>
                <a:gd name="T48" fmla="*/ 36 w 89"/>
                <a:gd name="T49" fmla="*/ 43 h 59"/>
                <a:gd name="T50" fmla="*/ 35 w 89"/>
                <a:gd name="T51" fmla="*/ 40 h 59"/>
                <a:gd name="T52" fmla="*/ 62 w 89"/>
                <a:gd name="T53" fmla="*/ 49 h 59"/>
                <a:gd name="T54" fmla="*/ 63 w 89"/>
                <a:gd name="T55" fmla="*/ 45 h 59"/>
                <a:gd name="T56" fmla="*/ 65 w 89"/>
                <a:gd name="T57" fmla="*/ 40 h 59"/>
                <a:gd name="T58" fmla="*/ 63 w 89"/>
                <a:gd name="T59" fmla="*/ 32 h 59"/>
                <a:gd name="T60" fmla="*/ 52 w 89"/>
                <a:gd name="T61" fmla="*/ 21 h 59"/>
                <a:gd name="T62" fmla="*/ 45 w 89"/>
                <a:gd name="T63" fmla="*/ 20 h 59"/>
                <a:gd name="T64" fmla="*/ 41 w 89"/>
                <a:gd name="T65" fmla="*/ 20 h 59"/>
                <a:gd name="T66" fmla="*/ 31 w 89"/>
                <a:gd name="T67" fmla="*/ 26 h 59"/>
                <a:gd name="T68" fmla="*/ 25 w 89"/>
                <a:gd name="T69" fmla="*/ 36 h 59"/>
                <a:gd name="T70" fmla="*/ 25 w 89"/>
                <a:gd name="T71" fmla="*/ 40 h 59"/>
                <a:gd name="T72" fmla="*/ 28 w 89"/>
                <a:gd name="T73" fmla="*/ 49 h 59"/>
                <a:gd name="T74" fmla="*/ 10 w 89"/>
                <a:gd name="T75" fmla="*/ 45 h 59"/>
                <a:gd name="T76" fmla="*/ 10 w 89"/>
                <a:gd name="T77" fmla="*/ 40 h 59"/>
                <a:gd name="T78" fmla="*/ 14 w 89"/>
                <a:gd name="T79" fmla="*/ 31 h 59"/>
                <a:gd name="T80" fmla="*/ 21 w 89"/>
                <a:gd name="T81" fmla="*/ 24 h 59"/>
                <a:gd name="T82" fmla="*/ 30 w 89"/>
                <a:gd name="T83" fmla="*/ 20 h 59"/>
                <a:gd name="T84" fmla="*/ 45 w 89"/>
                <a:gd name="T85" fmla="*/ 20 h 59"/>
                <a:gd name="T86" fmla="*/ 55 w 89"/>
                <a:gd name="T87" fmla="*/ 20 h 59"/>
                <a:gd name="T88" fmla="*/ 65 w 89"/>
                <a:gd name="T89" fmla="*/ 22 h 59"/>
                <a:gd name="T90" fmla="*/ 72 w 89"/>
                <a:gd name="T91" fmla="*/ 27 h 59"/>
                <a:gd name="T92" fmla="*/ 77 w 89"/>
                <a:gd name="T93" fmla="*/ 35 h 59"/>
                <a:gd name="T94" fmla="*/ 79 w 89"/>
                <a:gd name="T95" fmla="*/ 45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9" h="59">
                  <a:moveTo>
                    <a:pt x="60" y="10"/>
                  </a:moveTo>
                  <a:lnTo>
                    <a:pt x="60" y="0"/>
                  </a:lnTo>
                  <a:lnTo>
                    <a:pt x="50" y="0"/>
                  </a:lnTo>
                  <a:lnTo>
                    <a:pt x="50" y="10"/>
                  </a:lnTo>
                  <a:lnTo>
                    <a:pt x="40" y="10"/>
                  </a:lnTo>
                  <a:lnTo>
                    <a:pt x="40" y="0"/>
                  </a:lnTo>
                  <a:lnTo>
                    <a:pt x="30" y="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24" y="11"/>
                  </a:lnTo>
                  <a:lnTo>
                    <a:pt x="19" y="14"/>
                  </a:lnTo>
                  <a:lnTo>
                    <a:pt x="13" y="17"/>
                  </a:lnTo>
                  <a:lnTo>
                    <a:pt x="9" y="22"/>
                  </a:lnTo>
                  <a:lnTo>
                    <a:pt x="5" y="27"/>
                  </a:lnTo>
                  <a:lnTo>
                    <a:pt x="3" y="32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0" y="59"/>
                  </a:lnTo>
                  <a:lnTo>
                    <a:pt x="89" y="59"/>
                  </a:lnTo>
                  <a:lnTo>
                    <a:pt x="89" y="45"/>
                  </a:lnTo>
                  <a:lnTo>
                    <a:pt x="89" y="45"/>
                  </a:lnTo>
                  <a:lnTo>
                    <a:pt x="89" y="38"/>
                  </a:lnTo>
                  <a:lnTo>
                    <a:pt x="87" y="32"/>
                  </a:lnTo>
                  <a:lnTo>
                    <a:pt x="84" y="27"/>
                  </a:lnTo>
                  <a:lnTo>
                    <a:pt x="81" y="22"/>
                  </a:lnTo>
                  <a:lnTo>
                    <a:pt x="77" y="17"/>
                  </a:lnTo>
                  <a:lnTo>
                    <a:pt x="71" y="14"/>
                  </a:lnTo>
                  <a:lnTo>
                    <a:pt x="66" y="11"/>
                  </a:lnTo>
                  <a:lnTo>
                    <a:pt x="60" y="10"/>
                  </a:lnTo>
                  <a:lnTo>
                    <a:pt x="60" y="10"/>
                  </a:lnTo>
                  <a:close/>
                  <a:moveTo>
                    <a:pt x="35" y="40"/>
                  </a:moveTo>
                  <a:lnTo>
                    <a:pt x="35" y="40"/>
                  </a:lnTo>
                  <a:lnTo>
                    <a:pt x="36" y="36"/>
                  </a:lnTo>
                  <a:lnTo>
                    <a:pt x="37" y="32"/>
                  </a:lnTo>
                  <a:lnTo>
                    <a:pt x="41" y="31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8" y="31"/>
                  </a:lnTo>
                  <a:lnTo>
                    <a:pt x="52" y="32"/>
                  </a:lnTo>
                  <a:lnTo>
                    <a:pt x="53" y="36"/>
                  </a:lnTo>
                  <a:lnTo>
                    <a:pt x="55" y="40"/>
                  </a:lnTo>
                  <a:lnTo>
                    <a:pt x="55" y="40"/>
                  </a:lnTo>
                  <a:lnTo>
                    <a:pt x="53" y="43"/>
                  </a:lnTo>
                  <a:lnTo>
                    <a:pt x="52" y="47"/>
                  </a:lnTo>
                  <a:lnTo>
                    <a:pt x="48" y="48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1" y="48"/>
                  </a:lnTo>
                  <a:lnTo>
                    <a:pt x="37" y="47"/>
                  </a:lnTo>
                  <a:lnTo>
                    <a:pt x="36" y="43"/>
                  </a:lnTo>
                  <a:lnTo>
                    <a:pt x="35" y="40"/>
                  </a:lnTo>
                  <a:lnTo>
                    <a:pt x="35" y="40"/>
                  </a:lnTo>
                  <a:close/>
                  <a:moveTo>
                    <a:pt x="79" y="49"/>
                  </a:moveTo>
                  <a:lnTo>
                    <a:pt x="62" y="49"/>
                  </a:lnTo>
                  <a:lnTo>
                    <a:pt x="62" y="49"/>
                  </a:lnTo>
                  <a:lnTo>
                    <a:pt x="63" y="45"/>
                  </a:lnTo>
                  <a:lnTo>
                    <a:pt x="65" y="40"/>
                  </a:lnTo>
                  <a:lnTo>
                    <a:pt x="65" y="40"/>
                  </a:lnTo>
                  <a:lnTo>
                    <a:pt x="65" y="36"/>
                  </a:lnTo>
                  <a:lnTo>
                    <a:pt x="63" y="32"/>
                  </a:lnTo>
                  <a:lnTo>
                    <a:pt x="58" y="26"/>
                  </a:lnTo>
                  <a:lnTo>
                    <a:pt x="52" y="21"/>
                  </a:lnTo>
                  <a:lnTo>
                    <a:pt x="48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1" y="20"/>
                  </a:lnTo>
                  <a:lnTo>
                    <a:pt x="37" y="21"/>
                  </a:lnTo>
                  <a:lnTo>
                    <a:pt x="31" y="26"/>
                  </a:lnTo>
                  <a:lnTo>
                    <a:pt x="26" y="32"/>
                  </a:lnTo>
                  <a:lnTo>
                    <a:pt x="25" y="36"/>
                  </a:lnTo>
                  <a:lnTo>
                    <a:pt x="25" y="40"/>
                  </a:lnTo>
                  <a:lnTo>
                    <a:pt x="25" y="40"/>
                  </a:lnTo>
                  <a:lnTo>
                    <a:pt x="26" y="45"/>
                  </a:lnTo>
                  <a:lnTo>
                    <a:pt x="28" y="49"/>
                  </a:lnTo>
                  <a:lnTo>
                    <a:pt x="10" y="49"/>
                  </a:lnTo>
                  <a:lnTo>
                    <a:pt x="10" y="45"/>
                  </a:lnTo>
                  <a:lnTo>
                    <a:pt x="10" y="45"/>
                  </a:lnTo>
                  <a:lnTo>
                    <a:pt x="10" y="40"/>
                  </a:lnTo>
                  <a:lnTo>
                    <a:pt x="13" y="35"/>
                  </a:lnTo>
                  <a:lnTo>
                    <a:pt x="14" y="31"/>
                  </a:lnTo>
                  <a:lnTo>
                    <a:pt x="18" y="27"/>
                  </a:lnTo>
                  <a:lnTo>
                    <a:pt x="21" y="24"/>
                  </a:lnTo>
                  <a:lnTo>
                    <a:pt x="25" y="22"/>
                  </a:lnTo>
                  <a:lnTo>
                    <a:pt x="30" y="20"/>
                  </a:lnTo>
                  <a:lnTo>
                    <a:pt x="35" y="20"/>
                  </a:lnTo>
                  <a:lnTo>
                    <a:pt x="45" y="20"/>
                  </a:lnTo>
                  <a:lnTo>
                    <a:pt x="55" y="20"/>
                  </a:lnTo>
                  <a:lnTo>
                    <a:pt x="55" y="20"/>
                  </a:lnTo>
                  <a:lnTo>
                    <a:pt x="60" y="20"/>
                  </a:lnTo>
                  <a:lnTo>
                    <a:pt x="65" y="22"/>
                  </a:lnTo>
                  <a:lnTo>
                    <a:pt x="68" y="24"/>
                  </a:lnTo>
                  <a:lnTo>
                    <a:pt x="72" y="27"/>
                  </a:lnTo>
                  <a:lnTo>
                    <a:pt x="76" y="31"/>
                  </a:lnTo>
                  <a:lnTo>
                    <a:pt x="77" y="35"/>
                  </a:lnTo>
                  <a:lnTo>
                    <a:pt x="79" y="40"/>
                  </a:lnTo>
                  <a:lnTo>
                    <a:pt x="79" y="45"/>
                  </a:lnTo>
                  <a:lnTo>
                    <a:pt x="79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6" name="Freeform 1245"/>
            <p:cNvSpPr>
              <a:spLocks noEditPoints="1"/>
            </p:cNvSpPr>
            <p:nvPr/>
          </p:nvSpPr>
          <p:spPr bwMode="auto">
            <a:xfrm>
              <a:off x="1277948" y="2323169"/>
              <a:ext cx="166839" cy="90570"/>
            </a:xfrm>
            <a:custGeom>
              <a:avLst/>
              <a:gdLst>
                <a:gd name="T0" fmla="*/ 86 w 104"/>
                <a:gd name="T1" fmla="*/ 15 h 55"/>
                <a:gd name="T2" fmla="*/ 79 w 104"/>
                <a:gd name="T3" fmla="*/ 8 h 55"/>
                <a:gd name="T4" fmla="*/ 62 w 104"/>
                <a:gd name="T5" fmla="*/ 1 h 55"/>
                <a:gd name="T6" fmla="*/ 42 w 104"/>
                <a:gd name="T7" fmla="*/ 1 h 55"/>
                <a:gd name="T8" fmla="*/ 25 w 104"/>
                <a:gd name="T9" fmla="*/ 8 h 55"/>
                <a:gd name="T10" fmla="*/ 2 w 104"/>
                <a:gd name="T11" fmla="*/ 28 h 55"/>
                <a:gd name="T12" fmla="*/ 1 w 104"/>
                <a:gd name="T13" fmla="*/ 32 h 55"/>
                <a:gd name="T14" fmla="*/ 0 w 104"/>
                <a:gd name="T15" fmla="*/ 36 h 55"/>
                <a:gd name="T16" fmla="*/ 2 w 104"/>
                <a:gd name="T17" fmla="*/ 42 h 55"/>
                <a:gd name="T18" fmla="*/ 14 w 104"/>
                <a:gd name="T19" fmla="*/ 53 h 55"/>
                <a:gd name="T20" fmla="*/ 21 w 104"/>
                <a:gd name="T21" fmla="*/ 55 h 55"/>
                <a:gd name="T22" fmla="*/ 25 w 104"/>
                <a:gd name="T23" fmla="*/ 55 h 55"/>
                <a:gd name="T24" fmla="*/ 38 w 104"/>
                <a:gd name="T25" fmla="*/ 42 h 55"/>
                <a:gd name="T26" fmla="*/ 39 w 104"/>
                <a:gd name="T27" fmla="*/ 39 h 55"/>
                <a:gd name="T28" fmla="*/ 41 w 104"/>
                <a:gd name="T29" fmla="*/ 36 h 55"/>
                <a:gd name="T30" fmla="*/ 38 w 104"/>
                <a:gd name="T31" fmla="*/ 28 h 55"/>
                <a:gd name="T32" fmla="*/ 27 w 104"/>
                <a:gd name="T33" fmla="*/ 18 h 55"/>
                <a:gd name="T34" fmla="*/ 39 w 104"/>
                <a:gd name="T35" fmla="*/ 12 h 55"/>
                <a:gd name="T36" fmla="*/ 52 w 104"/>
                <a:gd name="T37" fmla="*/ 10 h 55"/>
                <a:gd name="T38" fmla="*/ 64 w 104"/>
                <a:gd name="T39" fmla="*/ 12 h 55"/>
                <a:gd name="T40" fmla="*/ 76 w 104"/>
                <a:gd name="T41" fmla="*/ 18 h 55"/>
                <a:gd name="T42" fmla="*/ 65 w 104"/>
                <a:gd name="T43" fmla="*/ 28 h 55"/>
                <a:gd name="T44" fmla="*/ 63 w 104"/>
                <a:gd name="T45" fmla="*/ 36 h 55"/>
                <a:gd name="T46" fmla="*/ 65 w 104"/>
                <a:gd name="T47" fmla="*/ 42 h 55"/>
                <a:gd name="T48" fmla="*/ 76 w 104"/>
                <a:gd name="T49" fmla="*/ 53 h 55"/>
                <a:gd name="T50" fmla="*/ 83 w 104"/>
                <a:gd name="T51" fmla="*/ 55 h 55"/>
                <a:gd name="T52" fmla="*/ 88 w 104"/>
                <a:gd name="T53" fmla="*/ 55 h 55"/>
                <a:gd name="T54" fmla="*/ 101 w 104"/>
                <a:gd name="T55" fmla="*/ 42 h 55"/>
                <a:gd name="T56" fmla="*/ 102 w 104"/>
                <a:gd name="T57" fmla="*/ 39 h 55"/>
                <a:gd name="T58" fmla="*/ 102 w 104"/>
                <a:gd name="T59" fmla="*/ 32 h 55"/>
                <a:gd name="T60" fmla="*/ 101 w 104"/>
                <a:gd name="T61" fmla="*/ 28 h 55"/>
                <a:gd name="T62" fmla="*/ 21 w 104"/>
                <a:gd name="T63" fmla="*/ 25 h 55"/>
                <a:gd name="T64" fmla="*/ 21 w 104"/>
                <a:gd name="T65" fmla="*/ 45 h 55"/>
                <a:gd name="T66" fmla="*/ 83 w 104"/>
                <a:gd name="T67" fmla="*/ 45 h 55"/>
                <a:gd name="T68" fmla="*/ 83 w 104"/>
                <a:gd name="T69" fmla="*/ 25 h 55"/>
                <a:gd name="T70" fmla="*/ 83 w 104"/>
                <a:gd name="T71" fmla="*/ 4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4" h="55">
                  <a:moveTo>
                    <a:pt x="101" y="28"/>
                  </a:moveTo>
                  <a:lnTo>
                    <a:pt x="86" y="15"/>
                  </a:lnTo>
                  <a:lnTo>
                    <a:pt x="86" y="15"/>
                  </a:lnTo>
                  <a:lnTo>
                    <a:pt x="79" y="8"/>
                  </a:lnTo>
                  <a:lnTo>
                    <a:pt x="70" y="4"/>
                  </a:lnTo>
                  <a:lnTo>
                    <a:pt x="62" y="1"/>
                  </a:lnTo>
                  <a:lnTo>
                    <a:pt x="52" y="0"/>
                  </a:lnTo>
                  <a:lnTo>
                    <a:pt x="42" y="1"/>
                  </a:lnTo>
                  <a:lnTo>
                    <a:pt x="33" y="4"/>
                  </a:lnTo>
                  <a:lnTo>
                    <a:pt x="25" y="8"/>
                  </a:lnTo>
                  <a:lnTo>
                    <a:pt x="17" y="15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1" y="32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1" y="39"/>
                  </a:lnTo>
                  <a:lnTo>
                    <a:pt x="2" y="42"/>
                  </a:lnTo>
                  <a:lnTo>
                    <a:pt x="14" y="53"/>
                  </a:lnTo>
                  <a:lnTo>
                    <a:pt x="14" y="53"/>
                  </a:lnTo>
                  <a:lnTo>
                    <a:pt x="16" y="55"/>
                  </a:lnTo>
                  <a:lnTo>
                    <a:pt x="21" y="55"/>
                  </a:lnTo>
                  <a:lnTo>
                    <a:pt x="21" y="55"/>
                  </a:lnTo>
                  <a:lnTo>
                    <a:pt x="25" y="55"/>
                  </a:lnTo>
                  <a:lnTo>
                    <a:pt x="27" y="53"/>
                  </a:lnTo>
                  <a:lnTo>
                    <a:pt x="38" y="42"/>
                  </a:lnTo>
                  <a:lnTo>
                    <a:pt x="38" y="42"/>
                  </a:lnTo>
                  <a:lnTo>
                    <a:pt x="39" y="39"/>
                  </a:lnTo>
                  <a:lnTo>
                    <a:pt x="41" y="36"/>
                  </a:lnTo>
                  <a:lnTo>
                    <a:pt x="41" y="36"/>
                  </a:lnTo>
                  <a:lnTo>
                    <a:pt x="39" y="32"/>
                  </a:lnTo>
                  <a:lnTo>
                    <a:pt x="38" y="2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33" y="15"/>
                  </a:lnTo>
                  <a:lnTo>
                    <a:pt x="39" y="12"/>
                  </a:lnTo>
                  <a:lnTo>
                    <a:pt x="46" y="10"/>
                  </a:lnTo>
                  <a:lnTo>
                    <a:pt x="52" y="10"/>
                  </a:lnTo>
                  <a:lnTo>
                    <a:pt x="58" y="10"/>
                  </a:lnTo>
                  <a:lnTo>
                    <a:pt x="64" y="12"/>
                  </a:lnTo>
                  <a:lnTo>
                    <a:pt x="70" y="15"/>
                  </a:lnTo>
                  <a:lnTo>
                    <a:pt x="76" y="18"/>
                  </a:lnTo>
                  <a:lnTo>
                    <a:pt x="65" y="28"/>
                  </a:lnTo>
                  <a:lnTo>
                    <a:pt x="65" y="28"/>
                  </a:lnTo>
                  <a:lnTo>
                    <a:pt x="64" y="32"/>
                  </a:lnTo>
                  <a:lnTo>
                    <a:pt x="63" y="36"/>
                  </a:lnTo>
                  <a:lnTo>
                    <a:pt x="64" y="39"/>
                  </a:lnTo>
                  <a:lnTo>
                    <a:pt x="65" y="42"/>
                  </a:lnTo>
                  <a:lnTo>
                    <a:pt x="76" y="53"/>
                  </a:lnTo>
                  <a:lnTo>
                    <a:pt x="76" y="53"/>
                  </a:lnTo>
                  <a:lnTo>
                    <a:pt x="79" y="55"/>
                  </a:lnTo>
                  <a:lnTo>
                    <a:pt x="83" y="55"/>
                  </a:lnTo>
                  <a:lnTo>
                    <a:pt x="83" y="55"/>
                  </a:lnTo>
                  <a:lnTo>
                    <a:pt x="88" y="55"/>
                  </a:lnTo>
                  <a:lnTo>
                    <a:pt x="90" y="53"/>
                  </a:lnTo>
                  <a:lnTo>
                    <a:pt x="101" y="42"/>
                  </a:lnTo>
                  <a:lnTo>
                    <a:pt x="101" y="42"/>
                  </a:lnTo>
                  <a:lnTo>
                    <a:pt x="102" y="39"/>
                  </a:lnTo>
                  <a:lnTo>
                    <a:pt x="104" y="36"/>
                  </a:lnTo>
                  <a:lnTo>
                    <a:pt x="102" y="32"/>
                  </a:lnTo>
                  <a:lnTo>
                    <a:pt x="101" y="28"/>
                  </a:lnTo>
                  <a:lnTo>
                    <a:pt x="101" y="28"/>
                  </a:lnTo>
                  <a:close/>
                  <a:moveTo>
                    <a:pt x="10" y="36"/>
                  </a:moveTo>
                  <a:lnTo>
                    <a:pt x="21" y="25"/>
                  </a:lnTo>
                  <a:lnTo>
                    <a:pt x="31" y="36"/>
                  </a:lnTo>
                  <a:lnTo>
                    <a:pt x="21" y="45"/>
                  </a:lnTo>
                  <a:lnTo>
                    <a:pt x="10" y="36"/>
                  </a:lnTo>
                  <a:close/>
                  <a:moveTo>
                    <a:pt x="83" y="45"/>
                  </a:moveTo>
                  <a:lnTo>
                    <a:pt x="73" y="36"/>
                  </a:lnTo>
                  <a:lnTo>
                    <a:pt x="83" y="25"/>
                  </a:lnTo>
                  <a:lnTo>
                    <a:pt x="94" y="36"/>
                  </a:lnTo>
                  <a:lnTo>
                    <a:pt x="83" y="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2294182" y="1247645"/>
            <a:ext cx="767666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/>
            <a:r>
              <a:rPr lang="en-US" sz="6000" dirty="0">
                <a:solidFill>
                  <a:schemeClr val="accent2"/>
                </a:solidFill>
                <a:latin typeface="Lato Black" panose="020F0A02020204030203" pitchFamily="34" charset="0"/>
              </a:rPr>
              <a:t>THANK YOU FOR WATCHING</a:t>
            </a:r>
            <a:endParaRPr lang="id-ID" sz="6000" b="1" dirty="0">
              <a:solidFill>
                <a:schemeClr val="accent2"/>
              </a:solidFill>
              <a:latin typeface="Lato Black" panose="020F0A02020204030203" pitchFamily="34" charset="0"/>
            </a:endParaRPr>
          </a:p>
        </p:txBody>
      </p:sp>
      <p:cxnSp>
        <p:nvCxnSpPr>
          <p:cNvPr id="59" name="Straight Connector 58"/>
          <p:cNvCxnSpPr/>
          <p:nvPr/>
        </p:nvCxnSpPr>
        <p:spPr>
          <a:xfrm>
            <a:off x="2872183" y="3951388"/>
            <a:ext cx="0" cy="110927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6040058" y="3951388"/>
            <a:ext cx="0" cy="110927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9084473" y="3951388"/>
            <a:ext cx="0" cy="110927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57768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/>
          <p:nvPr/>
        </p:nvSpPr>
        <p:spPr>
          <a:xfrm>
            <a:off x="0" y="601302"/>
            <a:ext cx="12192000" cy="111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lnSpc>
                <a:spcPct val="150000"/>
              </a:lnSpc>
            </a:pPr>
            <a:r>
              <a:rPr lang="en" sz="4000" b="1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Who we are</a:t>
            </a:r>
            <a:endParaRPr sz="4000" b="1" dirty="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A382C5-930D-40C2-94DC-BD63185961E3}"/>
              </a:ext>
            </a:extLst>
          </p:cNvPr>
          <p:cNvSpPr>
            <a:spLocks noGrp="1"/>
          </p:cNvSpPr>
          <p:nvPr>
            <p:ph type="sldNum" idx="4294967295"/>
          </p:nvPr>
        </p:nvSpPr>
        <p:spPr>
          <a:xfrm>
            <a:off x="11460163" y="6173788"/>
            <a:ext cx="731837" cy="525462"/>
          </a:xfrm>
          <a:prstGeom prst="rect">
            <a:avLst/>
          </a:prstGeom>
        </p:spPr>
        <p:txBody>
          <a:bodyPr/>
          <a:lstStyle/>
          <a:p>
            <a:pPr algn="r"/>
            <a:fld id="{00000000-1234-1234-1234-123412341234}" type="slidenum">
              <a:rPr lang="en" smtClean="0"/>
              <a:pPr algn="r"/>
              <a:t>2</a:t>
            </a:fld>
            <a:endParaRPr lang="en" dirty="0"/>
          </a:p>
        </p:txBody>
      </p:sp>
      <p:sp>
        <p:nvSpPr>
          <p:cNvPr id="16" name="Title 3">
            <a:extLst>
              <a:ext uri="{FF2B5EF4-FFF2-40B4-BE49-F238E27FC236}">
                <a16:creationId xmlns:a16="http://schemas.microsoft.com/office/drawing/2014/main" id="{8FA1F13A-A158-489D-A575-FC232BD3F7FA}"/>
              </a:ext>
            </a:extLst>
          </p:cNvPr>
          <p:cNvSpPr txBox="1">
            <a:spLocks/>
          </p:cNvSpPr>
          <p:nvPr/>
        </p:nvSpPr>
        <p:spPr>
          <a:xfrm>
            <a:off x="603799" y="318520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Our Speaker from </a:t>
            </a:r>
            <a:r>
              <a:rPr lang="en-US" sz="3200" b="1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Patelco</a:t>
            </a:r>
            <a:r>
              <a:rPr lang="en-US" sz="3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Credit Union</a:t>
            </a:r>
            <a:endParaRPr lang="en-US" sz="3200" b="1" dirty="0">
              <a:solidFill>
                <a:schemeClr val="tx2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1422E30-BF54-5E1A-34CB-D4614E9113A1}"/>
              </a:ext>
            </a:extLst>
          </p:cNvPr>
          <p:cNvSpPr txBox="1"/>
          <p:nvPr/>
        </p:nvSpPr>
        <p:spPr>
          <a:xfrm>
            <a:off x="4450812" y="4501066"/>
            <a:ext cx="32903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Lato" panose="020F0502020204030203" pitchFamily="34" charset="0"/>
              </a:rPr>
              <a:t>Stephanie Shah, </a:t>
            </a:r>
            <a:r>
              <a:rPr lang="en-US" sz="2400" dirty="0">
                <a:latin typeface="Lato" panose="020F0502020204030203" pitchFamily="34" charset="0"/>
              </a:rPr>
              <a:t>Director of Portfolio Planning &amp; Execution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10FF87B-0F73-BBA4-4368-CFBC583C41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67250" y="1643566"/>
            <a:ext cx="2857500" cy="28575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/>
          <p:nvPr/>
        </p:nvSpPr>
        <p:spPr>
          <a:xfrm>
            <a:off x="0" y="101600"/>
            <a:ext cx="12192000" cy="111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lnSpc>
                <a:spcPct val="150000"/>
              </a:lnSpc>
            </a:pPr>
            <a:r>
              <a:rPr lang="en" sz="4000" b="1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Who we are</a:t>
            </a:r>
            <a:endParaRPr sz="4000" b="1" dirty="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A382C5-930D-40C2-94DC-BD63185961E3}"/>
              </a:ext>
            </a:extLst>
          </p:cNvPr>
          <p:cNvSpPr>
            <a:spLocks noGrp="1"/>
          </p:cNvSpPr>
          <p:nvPr>
            <p:ph type="sldNum" idx="4294967295"/>
          </p:nvPr>
        </p:nvSpPr>
        <p:spPr>
          <a:xfrm>
            <a:off x="11460163" y="6173788"/>
            <a:ext cx="731837" cy="525462"/>
          </a:xfrm>
          <a:prstGeom prst="rect">
            <a:avLst/>
          </a:prstGeom>
        </p:spPr>
        <p:txBody>
          <a:bodyPr/>
          <a:lstStyle/>
          <a:p>
            <a:pPr algn="r"/>
            <a:fld id="{00000000-1234-1234-1234-123412341234}" type="slidenum">
              <a:rPr lang="en" smtClean="0"/>
              <a:pPr algn="r"/>
              <a:t>3</a:t>
            </a:fld>
            <a:endParaRPr lang="en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3045151-43E9-498C-9975-1FAF9F33617B}"/>
              </a:ext>
            </a:extLst>
          </p:cNvPr>
          <p:cNvSpPr txBox="1"/>
          <p:nvPr/>
        </p:nvSpPr>
        <p:spPr>
          <a:xfrm>
            <a:off x="431887" y="1764468"/>
            <a:ext cx="4030783" cy="3329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rtlCol="0" anchor="ctr" anchorCtr="0">
            <a:normAutofit/>
          </a:bodyPr>
          <a:lstStyle/>
          <a:p>
            <a:pPr marL="609585" indent="-457189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Dublin, CA</a:t>
            </a:r>
          </a:p>
          <a:p>
            <a:pPr marL="609585" indent="-457189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$9B+ in assets</a:t>
            </a:r>
          </a:p>
          <a:p>
            <a:pPr marL="609585" indent="-457189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500,000+ members</a:t>
            </a:r>
          </a:p>
          <a:p>
            <a:pPr marL="609585" indent="-457189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850 FTEs</a:t>
            </a:r>
          </a:p>
          <a:p>
            <a:pPr marL="609585" indent="-457189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36 branches</a:t>
            </a:r>
          </a:p>
          <a:p>
            <a:pPr marL="152396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</a:pPr>
            <a:endParaRPr lang="en-US" sz="1467" dirty="0">
              <a:solidFill>
                <a:schemeClr val="dk2"/>
              </a:solidFill>
              <a:latin typeface="Roboto" panose="020B0604020202020204" charset="0"/>
              <a:ea typeface="Roboto" panose="020B0604020202020204" charset="0"/>
              <a:cs typeface="Arial"/>
              <a:sym typeface="Arial"/>
            </a:endParaRPr>
          </a:p>
          <a:p>
            <a:pPr marL="609585" indent="-457189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/>
              <a:buChar char="●"/>
            </a:pPr>
            <a:endParaRPr lang="en-US" sz="1467" dirty="0">
              <a:solidFill>
                <a:schemeClr val="dk2"/>
              </a:solidFill>
              <a:latin typeface="Roboto" panose="020B0604020202020204" charset="0"/>
              <a:ea typeface="Roboto" panose="020B0604020202020204" charset="0"/>
              <a:cs typeface="Arial"/>
              <a:sym typeface="Arial"/>
            </a:endParaRPr>
          </a:p>
        </p:txBody>
      </p:sp>
      <p:sp>
        <p:nvSpPr>
          <p:cNvPr id="16" name="Title 3">
            <a:extLst>
              <a:ext uri="{FF2B5EF4-FFF2-40B4-BE49-F238E27FC236}">
                <a16:creationId xmlns:a16="http://schemas.microsoft.com/office/drawing/2014/main" id="{8FA1F13A-A158-489D-A575-FC232BD3F7FA}"/>
              </a:ext>
            </a:extLst>
          </p:cNvPr>
          <p:cNvSpPr txBox="1">
            <a:spLocks/>
          </p:cNvSpPr>
          <p:nvPr/>
        </p:nvSpPr>
        <p:spPr>
          <a:xfrm>
            <a:off x="658433" y="356780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About </a:t>
            </a:r>
            <a:r>
              <a:rPr lang="en-US" sz="3200" b="1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Patelco</a:t>
            </a:r>
            <a:endParaRPr lang="en-US" sz="3200" b="1" dirty="0">
              <a:solidFill>
                <a:schemeClr val="tx2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9EF5E68-5F41-A887-FF8F-3A8109E2C16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717" t="32587" r="14565" b="9977"/>
          <a:stretch/>
        </p:blipFill>
        <p:spPr>
          <a:xfrm>
            <a:off x="4714091" y="1612769"/>
            <a:ext cx="6819476" cy="3029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490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/>
          <p:nvPr/>
        </p:nvSpPr>
        <p:spPr>
          <a:xfrm>
            <a:off x="0" y="101600"/>
            <a:ext cx="12192000" cy="111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lnSpc>
                <a:spcPct val="150000"/>
              </a:lnSpc>
            </a:pPr>
            <a:r>
              <a:rPr lang="en" sz="4000" b="1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Who we are</a:t>
            </a:r>
            <a:endParaRPr sz="4000" b="1" dirty="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A382C5-930D-40C2-94DC-BD63185961E3}"/>
              </a:ext>
            </a:extLst>
          </p:cNvPr>
          <p:cNvSpPr>
            <a:spLocks noGrp="1"/>
          </p:cNvSpPr>
          <p:nvPr>
            <p:ph type="sldNum" idx="4294967295"/>
          </p:nvPr>
        </p:nvSpPr>
        <p:spPr>
          <a:xfrm>
            <a:off x="11460163" y="6173788"/>
            <a:ext cx="731837" cy="525462"/>
          </a:xfrm>
          <a:prstGeom prst="rect">
            <a:avLst/>
          </a:prstGeom>
        </p:spPr>
        <p:txBody>
          <a:bodyPr/>
          <a:lstStyle/>
          <a:p>
            <a:pPr algn="r"/>
            <a:fld id="{00000000-1234-1234-1234-123412341234}" type="slidenum">
              <a:rPr lang="en" smtClean="0"/>
              <a:pPr algn="r"/>
              <a:t>4</a:t>
            </a:fld>
            <a:endParaRPr lang="en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3045151-43E9-498C-9975-1FAF9F33617B}"/>
              </a:ext>
            </a:extLst>
          </p:cNvPr>
          <p:cNvSpPr txBox="1"/>
          <p:nvPr/>
        </p:nvSpPr>
        <p:spPr>
          <a:xfrm>
            <a:off x="536713" y="1003851"/>
            <a:ext cx="11310729" cy="54267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rtlCol="0" anchor="ctr" anchorCtr="0">
            <a:normAutofit/>
          </a:bodyPr>
          <a:lstStyle/>
          <a:p>
            <a:pPr marL="609585" indent="-457189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In our </a:t>
            </a:r>
            <a:r>
              <a:rPr lang="en-US" sz="24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tech-savvy San Francisco market</a:t>
            </a: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, we must continually </a:t>
            </a:r>
            <a:r>
              <a:rPr lang="en-US" sz="24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adopt leading-edge technology.</a:t>
            </a:r>
          </a:p>
          <a:p>
            <a:pPr marL="609585" indent="-457189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As a consultant for Patelco, I was involved in </a:t>
            </a:r>
            <a:r>
              <a:rPr lang="en-US" sz="24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multiple solution  implementations </a:t>
            </a: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including </a:t>
            </a:r>
            <a:r>
              <a:rPr lang="en-US" sz="2400" i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member-facing lending software, online banking, accounting solutions</a:t>
            </a: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, and others before joining Patelco full-time nine years ago to </a:t>
            </a:r>
            <a:r>
              <a:rPr lang="en-US" sz="24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lead Business Transformation</a:t>
            </a: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.</a:t>
            </a:r>
          </a:p>
          <a:p>
            <a:pPr marL="609585" indent="-457189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Over time, our culture of innovation has moved from the waterfall to the </a:t>
            </a:r>
            <a:r>
              <a:rPr lang="en-US" sz="24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agile philosophy</a:t>
            </a: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 of software and process development and deployment.</a:t>
            </a:r>
          </a:p>
          <a:p>
            <a:pPr marL="609585" indent="-457189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Instead of the traditional method of capturing all the requirements at once and then doing it all at once, we now have an agile way of </a:t>
            </a:r>
            <a:r>
              <a:rPr lang="en-US" sz="24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taking small, incremental, collaborative steps to deliver business value.</a:t>
            </a:r>
          </a:p>
        </p:txBody>
      </p:sp>
      <p:sp>
        <p:nvSpPr>
          <p:cNvPr id="16" name="Title 3">
            <a:extLst>
              <a:ext uri="{FF2B5EF4-FFF2-40B4-BE49-F238E27FC236}">
                <a16:creationId xmlns:a16="http://schemas.microsoft.com/office/drawing/2014/main" id="{8FA1F13A-A158-489D-A575-FC232BD3F7FA}"/>
              </a:ext>
            </a:extLst>
          </p:cNvPr>
          <p:cNvSpPr txBox="1">
            <a:spLocks/>
          </p:cNvSpPr>
          <p:nvPr/>
        </p:nvSpPr>
        <p:spPr>
          <a:xfrm>
            <a:off x="658433" y="356780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 Challenge/Opportunity</a:t>
            </a:r>
            <a:endParaRPr lang="en-US" sz="3200" b="1" dirty="0">
              <a:solidFill>
                <a:schemeClr val="tx2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30579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/>
          <p:nvPr/>
        </p:nvSpPr>
        <p:spPr>
          <a:xfrm>
            <a:off x="0" y="-71738"/>
            <a:ext cx="12192000" cy="111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lnSpc>
                <a:spcPct val="150000"/>
              </a:lnSpc>
            </a:pPr>
            <a:endParaRPr sz="4000" b="1" dirty="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A382C5-930D-40C2-94DC-BD63185961E3}"/>
              </a:ext>
            </a:extLst>
          </p:cNvPr>
          <p:cNvSpPr>
            <a:spLocks noGrp="1"/>
          </p:cNvSpPr>
          <p:nvPr>
            <p:ph type="sldNum" idx="4294967295"/>
          </p:nvPr>
        </p:nvSpPr>
        <p:spPr>
          <a:xfrm>
            <a:off x="11460163" y="6173788"/>
            <a:ext cx="731837" cy="525462"/>
          </a:xfrm>
          <a:prstGeom prst="rect">
            <a:avLst/>
          </a:prstGeom>
        </p:spPr>
        <p:txBody>
          <a:bodyPr/>
          <a:lstStyle/>
          <a:p>
            <a:pPr algn="r"/>
            <a:fld id="{00000000-1234-1234-1234-123412341234}" type="slidenum">
              <a:rPr lang="en" smtClean="0"/>
              <a:pPr algn="r"/>
              <a:t>5</a:t>
            </a:fld>
            <a:endParaRPr lang="en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3045151-43E9-498C-9975-1FAF9F33617B}"/>
              </a:ext>
            </a:extLst>
          </p:cNvPr>
          <p:cNvSpPr txBox="1"/>
          <p:nvPr/>
        </p:nvSpPr>
        <p:spPr>
          <a:xfrm>
            <a:off x="553502" y="907020"/>
            <a:ext cx="11315479" cy="53984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rtlCol="0" anchor="ctr" anchorCtr="0">
            <a:noAutofit/>
          </a:bodyPr>
          <a:lstStyle/>
          <a:p>
            <a:pPr marL="609585" indent="-457189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Our solution was to </a:t>
            </a:r>
            <a:r>
              <a:rPr lang="en-US" sz="24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bring together department experts </a:t>
            </a: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and </a:t>
            </a:r>
            <a:r>
              <a:rPr lang="en-US" sz="24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give them space to innovate </a:t>
            </a: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so they can help solve procedural challenges.</a:t>
            </a:r>
          </a:p>
          <a:p>
            <a:pPr marL="609585" indent="-457189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Since 2019, we’ve held </a:t>
            </a:r>
            <a:r>
              <a:rPr lang="en-US" sz="24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two or three </a:t>
            </a: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“hackathons” every year. During these intense </a:t>
            </a:r>
            <a:r>
              <a:rPr lang="en-US" sz="24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48-hour events</a:t>
            </a: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, </a:t>
            </a:r>
            <a:r>
              <a:rPr lang="en-US" sz="2400" i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employees pitch an idea, form a team, and rapidly pull together a working proof of concept. </a:t>
            </a:r>
          </a:p>
          <a:p>
            <a:pPr marL="609585" indent="-457189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4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Patelco</a:t>
            </a: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 benefits from ideas to </a:t>
            </a:r>
            <a:r>
              <a:rPr lang="en-US" sz="24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improve efficiency </a:t>
            </a: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while participants get to explore </a:t>
            </a:r>
            <a:r>
              <a:rPr lang="en-US" sz="24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collaborative thinking and action</a:t>
            </a: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.</a:t>
            </a:r>
          </a:p>
          <a:p>
            <a:pPr marL="609585" indent="-457189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Each hackathon gives teams a chance to work on things they want to learn and do. It’s an </a:t>
            </a:r>
            <a:r>
              <a:rPr lang="en-US" sz="24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innovation engine </a:t>
            </a: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that allows teams to </a:t>
            </a:r>
            <a:r>
              <a:rPr lang="en-US" sz="24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self-organize</a:t>
            </a: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 and </a:t>
            </a:r>
            <a:r>
              <a:rPr lang="en-US" sz="24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expand their thinking</a:t>
            </a: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 on how to solve problems.</a:t>
            </a:r>
          </a:p>
        </p:txBody>
      </p:sp>
      <p:sp>
        <p:nvSpPr>
          <p:cNvPr id="16" name="Title 3">
            <a:extLst>
              <a:ext uri="{FF2B5EF4-FFF2-40B4-BE49-F238E27FC236}">
                <a16:creationId xmlns:a16="http://schemas.microsoft.com/office/drawing/2014/main" id="{8FA1F13A-A158-489D-A575-FC232BD3F7FA}"/>
              </a:ext>
            </a:extLst>
          </p:cNvPr>
          <p:cNvSpPr txBox="1">
            <a:spLocks/>
          </p:cNvSpPr>
          <p:nvPr/>
        </p:nvSpPr>
        <p:spPr>
          <a:xfrm>
            <a:off x="553502" y="478758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Hackathons – A Natural Fit</a:t>
            </a:r>
          </a:p>
          <a:p>
            <a:r>
              <a:rPr lang="en-US" sz="3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554548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A382C5-930D-40C2-94DC-BD63185961E3}"/>
              </a:ext>
            </a:extLst>
          </p:cNvPr>
          <p:cNvSpPr>
            <a:spLocks noGrp="1"/>
          </p:cNvSpPr>
          <p:nvPr>
            <p:ph type="sldNum" idx="4294967295"/>
          </p:nvPr>
        </p:nvSpPr>
        <p:spPr>
          <a:xfrm>
            <a:off x="11460163" y="6173788"/>
            <a:ext cx="731837" cy="525462"/>
          </a:xfrm>
          <a:prstGeom prst="rect">
            <a:avLst/>
          </a:prstGeom>
        </p:spPr>
        <p:txBody>
          <a:bodyPr/>
          <a:lstStyle/>
          <a:p>
            <a:pPr algn="r"/>
            <a:fld id="{00000000-1234-1234-1234-123412341234}" type="slidenum">
              <a:rPr lang="en" smtClean="0"/>
              <a:pPr algn="r"/>
              <a:t>6</a:t>
            </a:fld>
            <a:endParaRPr lang="en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D69471C-4A38-CE10-8FAD-DBF5B063B55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127" t="28571" r="50797" b="30110"/>
          <a:stretch/>
        </p:blipFill>
        <p:spPr>
          <a:xfrm>
            <a:off x="1597686" y="462224"/>
            <a:ext cx="9693839" cy="5917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46052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A382C5-930D-40C2-94DC-BD63185961E3}"/>
              </a:ext>
            </a:extLst>
          </p:cNvPr>
          <p:cNvSpPr>
            <a:spLocks noGrp="1"/>
          </p:cNvSpPr>
          <p:nvPr>
            <p:ph type="sldNum" idx="4294967295"/>
          </p:nvPr>
        </p:nvSpPr>
        <p:spPr>
          <a:xfrm>
            <a:off x="11460163" y="6173788"/>
            <a:ext cx="731837" cy="525462"/>
          </a:xfrm>
          <a:prstGeom prst="rect">
            <a:avLst/>
          </a:prstGeom>
        </p:spPr>
        <p:txBody>
          <a:bodyPr/>
          <a:lstStyle/>
          <a:p>
            <a:pPr algn="r"/>
            <a:fld id="{00000000-1234-1234-1234-123412341234}" type="slidenum">
              <a:rPr lang="en" smtClean="0"/>
              <a:pPr algn="r"/>
              <a:t>7</a:t>
            </a:fld>
            <a:endParaRPr lang="en" dirty="0"/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D1B1640C-16C2-3948-DA07-C4C66FD1BC3E}"/>
              </a:ext>
            </a:extLst>
          </p:cNvPr>
          <p:cNvSpPr txBox="1">
            <a:spLocks/>
          </p:cNvSpPr>
          <p:nvPr/>
        </p:nvSpPr>
        <p:spPr>
          <a:xfrm>
            <a:off x="553502" y="478758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How “Hackathons” Work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B057296-7A0C-9704-9BB0-662F716F545C}"/>
              </a:ext>
            </a:extLst>
          </p:cNvPr>
          <p:cNvSpPr txBox="1"/>
          <p:nvPr/>
        </p:nvSpPr>
        <p:spPr>
          <a:xfrm>
            <a:off x="553502" y="1156913"/>
            <a:ext cx="11731263" cy="48936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We announce a “</a:t>
            </a:r>
            <a:r>
              <a:rPr lang="en-US" sz="24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save-the-date</a:t>
            </a: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” and </a:t>
            </a:r>
            <a:r>
              <a:rPr lang="en-US" sz="24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encourage staff to submit problems</a:t>
            </a: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they think can be solved quickly and efficiently.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Our system software </a:t>
            </a:r>
            <a:r>
              <a:rPr lang="en-US" sz="24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architects vet those ideas </a:t>
            </a: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to determine what’s realistic.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We get </a:t>
            </a:r>
            <a:r>
              <a:rPr lang="en-US" sz="24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two or three times the number of ideas </a:t>
            </a: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we can actually handle. Many </a:t>
            </a:r>
            <a:r>
              <a:rPr lang="en-US" sz="2400" i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are awesome ideas but too big to put together as a pitch and proof of concept (POC) in just 48 hours.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My team goes back to the staffers who presented the </a:t>
            </a:r>
            <a:r>
              <a:rPr lang="en-US" sz="24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proposals deemed doable and invite them </a:t>
            </a: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to </a:t>
            </a:r>
            <a:r>
              <a:rPr lang="en-US" sz="2400" i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team with technologists, product managers, data analysts, and anyone else who can contribute </a:t>
            </a: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to a final pitch they’ll present at the looming hackathon.</a:t>
            </a:r>
          </a:p>
        </p:txBody>
      </p:sp>
    </p:spTree>
    <p:extLst>
      <p:ext uri="{BB962C8B-B14F-4D97-AF65-F5344CB8AC3E}">
        <p14:creationId xmlns:p14="http://schemas.microsoft.com/office/powerpoint/2010/main" val="6201358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/>
          <p:nvPr/>
        </p:nvSpPr>
        <p:spPr>
          <a:xfrm>
            <a:off x="0" y="-71738"/>
            <a:ext cx="12192000" cy="111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lnSpc>
                <a:spcPct val="150000"/>
              </a:lnSpc>
            </a:pPr>
            <a:endParaRPr sz="4000" b="1" dirty="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A382C5-930D-40C2-94DC-BD63185961E3}"/>
              </a:ext>
            </a:extLst>
          </p:cNvPr>
          <p:cNvSpPr>
            <a:spLocks noGrp="1"/>
          </p:cNvSpPr>
          <p:nvPr>
            <p:ph type="sldNum" idx="4294967295"/>
          </p:nvPr>
        </p:nvSpPr>
        <p:spPr>
          <a:xfrm>
            <a:off x="11460163" y="6173788"/>
            <a:ext cx="731837" cy="525462"/>
          </a:xfrm>
          <a:prstGeom prst="rect">
            <a:avLst/>
          </a:prstGeom>
        </p:spPr>
        <p:txBody>
          <a:bodyPr/>
          <a:lstStyle/>
          <a:p>
            <a:pPr algn="r"/>
            <a:fld id="{00000000-1234-1234-1234-123412341234}" type="slidenum">
              <a:rPr lang="en" smtClean="0"/>
              <a:pPr algn="r"/>
              <a:t>8</a:t>
            </a:fld>
            <a:endParaRPr lang="en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3045151-43E9-498C-9975-1FAF9F33617B}"/>
              </a:ext>
            </a:extLst>
          </p:cNvPr>
          <p:cNvSpPr txBox="1"/>
          <p:nvPr/>
        </p:nvSpPr>
        <p:spPr>
          <a:xfrm>
            <a:off x="5669280" y="478758"/>
            <a:ext cx="6365260" cy="6685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rtlCol="0" anchor="ctr" anchorCtr="0">
            <a:noAutofit/>
          </a:bodyPr>
          <a:lstStyle/>
          <a:p>
            <a:pPr marL="609585" indent="-457189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Each hackathon can have a </a:t>
            </a:r>
            <a:r>
              <a:rPr lang="en-US" sz="2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different focus</a:t>
            </a:r>
            <a:r>
              <a:rPr lang="en-US" sz="2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, but teams always </a:t>
            </a:r>
            <a:r>
              <a:rPr lang="en-US" sz="2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bring their own ideas </a:t>
            </a:r>
            <a:r>
              <a:rPr lang="en-US" sz="2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to the table and </a:t>
            </a:r>
            <a:r>
              <a:rPr lang="en-US" sz="2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self-organize </a:t>
            </a:r>
            <a:r>
              <a:rPr lang="en-US" sz="2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according to their interests and talents to help deliver a solution. </a:t>
            </a:r>
            <a:r>
              <a:rPr lang="en-US" sz="2200" i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It’s all voluntary. </a:t>
            </a:r>
          </a:p>
          <a:p>
            <a:pPr marL="609585" indent="-457189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Team members can work in the space we give them or at home. </a:t>
            </a:r>
            <a:r>
              <a:rPr lang="en-US" sz="2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They have 48 hours </a:t>
            </a:r>
            <a:r>
              <a:rPr lang="en-US" sz="2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from start to finish. </a:t>
            </a:r>
          </a:p>
          <a:p>
            <a:pPr marL="609585" indent="-457189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The hackathon ends with </a:t>
            </a:r>
            <a:r>
              <a:rPr lang="en-US" sz="2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10-minute presentations to a panel of judges </a:t>
            </a:r>
            <a:r>
              <a:rPr lang="en-US" sz="2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comprising senior executives. That panel then meets immediately afterward and render its decisions.</a:t>
            </a:r>
          </a:p>
        </p:txBody>
      </p:sp>
      <p:sp>
        <p:nvSpPr>
          <p:cNvPr id="16" name="Title 3">
            <a:extLst>
              <a:ext uri="{FF2B5EF4-FFF2-40B4-BE49-F238E27FC236}">
                <a16:creationId xmlns:a16="http://schemas.microsoft.com/office/drawing/2014/main" id="{8FA1F13A-A158-489D-A575-FC232BD3F7FA}"/>
              </a:ext>
            </a:extLst>
          </p:cNvPr>
          <p:cNvSpPr txBox="1">
            <a:spLocks/>
          </p:cNvSpPr>
          <p:nvPr/>
        </p:nvSpPr>
        <p:spPr>
          <a:xfrm>
            <a:off x="553502" y="478758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How “Hackathons” Work (continued)</a:t>
            </a:r>
          </a:p>
        </p:txBody>
      </p:sp>
      <p:pic>
        <p:nvPicPr>
          <p:cNvPr id="4" name="Picture 3" descr="A group of people sitting in chairs&#10;&#10;Description automatically generated">
            <a:extLst>
              <a:ext uri="{FF2B5EF4-FFF2-40B4-BE49-F238E27FC236}">
                <a16:creationId xmlns:a16="http://schemas.microsoft.com/office/drawing/2014/main" id="{93549CF3-9306-93E1-E554-DD85347FD8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689" y="1654870"/>
            <a:ext cx="5203613" cy="3902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04837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/>
          <p:nvPr/>
        </p:nvSpPr>
        <p:spPr>
          <a:xfrm>
            <a:off x="0" y="323602"/>
            <a:ext cx="12192000" cy="111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lnSpc>
                <a:spcPct val="150000"/>
              </a:lnSpc>
            </a:pPr>
            <a:r>
              <a:rPr lang="en" sz="4000" b="1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Who we are</a:t>
            </a:r>
            <a:endParaRPr sz="4000" b="1" dirty="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A382C5-930D-40C2-94DC-BD63185961E3}"/>
              </a:ext>
            </a:extLst>
          </p:cNvPr>
          <p:cNvSpPr>
            <a:spLocks noGrp="1"/>
          </p:cNvSpPr>
          <p:nvPr>
            <p:ph type="sldNum" idx="4294967295"/>
          </p:nvPr>
        </p:nvSpPr>
        <p:spPr>
          <a:xfrm>
            <a:off x="11460163" y="6173788"/>
            <a:ext cx="731837" cy="525462"/>
          </a:xfrm>
          <a:prstGeom prst="rect">
            <a:avLst/>
          </a:prstGeom>
        </p:spPr>
        <p:txBody>
          <a:bodyPr/>
          <a:lstStyle/>
          <a:p>
            <a:pPr algn="r"/>
            <a:fld id="{00000000-1234-1234-1234-123412341234}" type="slidenum">
              <a:rPr lang="en" smtClean="0"/>
              <a:pPr algn="r"/>
              <a:t>9</a:t>
            </a:fld>
            <a:endParaRPr lang="en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3045151-43E9-498C-9975-1FAF9F33617B}"/>
              </a:ext>
            </a:extLst>
          </p:cNvPr>
          <p:cNvSpPr txBox="1"/>
          <p:nvPr/>
        </p:nvSpPr>
        <p:spPr>
          <a:xfrm>
            <a:off x="658433" y="995980"/>
            <a:ext cx="10988924" cy="5645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rtlCol="0" anchor="ctr" anchorCtr="0">
            <a:noAutofit/>
          </a:bodyPr>
          <a:lstStyle/>
          <a:p>
            <a:pPr marL="609585" indent="-457189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The hackathon is one way we keep our member perspective and look at challenges with fresh eyes</a:t>
            </a:r>
          </a:p>
          <a:p>
            <a:pPr marL="609585" indent="-457189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To provide inspiration, we collect and share data on membership pain points from various sources, including:</a:t>
            </a:r>
          </a:p>
          <a:p>
            <a:pPr marL="1066785" lvl="1" indent="-457189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Wingdings" panose="05000000000000000000" pitchFamily="2" charset="2"/>
              <a:buChar char="ü"/>
            </a:pP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Complaints and problem-resolution system data</a:t>
            </a:r>
          </a:p>
          <a:p>
            <a:pPr marL="1066785" lvl="1" indent="-457189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Wingdings" panose="05000000000000000000" pitchFamily="2" charset="2"/>
              <a:buChar char="ü"/>
            </a:pP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Real-time listening posts for staff and members</a:t>
            </a:r>
          </a:p>
          <a:p>
            <a:pPr marL="1066785" lvl="1" indent="-457189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Wingdings" panose="05000000000000000000" pitchFamily="2" charset="2"/>
              <a:buChar char="ü"/>
            </a:pP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Gallup surveys</a:t>
            </a:r>
          </a:p>
          <a:p>
            <a:pPr marL="1066785" lvl="1" indent="-457189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Wingdings" panose="05000000000000000000" pitchFamily="2" charset="2"/>
              <a:buChar char="ü"/>
            </a:pP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Unanswered chatbot queries</a:t>
            </a:r>
          </a:p>
          <a:p>
            <a:pPr marL="1066785" lvl="1" indent="-457189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Wingdings" panose="05000000000000000000" pitchFamily="2" charset="2"/>
              <a:buChar char="ü"/>
            </a:pP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Member service platform data</a:t>
            </a:r>
          </a:p>
          <a:p>
            <a:pPr marL="609585" indent="-457189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That information becomes the palette of challenges that participants turn into opportunity</a:t>
            </a:r>
          </a:p>
        </p:txBody>
      </p:sp>
      <p:sp>
        <p:nvSpPr>
          <p:cNvPr id="16" name="Title 3">
            <a:extLst>
              <a:ext uri="{FF2B5EF4-FFF2-40B4-BE49-F238E27FC236}">
                <a16:creationId xmlns:a16="http://schemas.microsoft.com/office/drawing/2014/main" id="{8FA1F13A-A158-489D-A575-FC232BD3F7FA}"/>
              </a:ext>
            </a:extLst>
          </p:cNvPr>
          <p:cNvSpPr txBox="1">
            <a:spLocks/>
          </p:cNvSpPr>
          <p:nvPr/>
        </p:nvSpPr>
        <p:spPr>
          <a:xfrm>
            <a:off x="772223" y="474438"/>
            <a:ext cx="10875134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Meaningful Work</a:t>
            </a:r>
          </a:p>
        </p:txBody>
      </p:sp>
    </p:spTree>
    <p:extLst>
      <p:ext uri="{BB962C8B-B14F-4D97-AF65-F5344CB8AC3E}">
        <p14:creationId xmlns:p14="http://schemas.microsoft.com/office/powerpoint/2010/main" val="1435548210"/>
      </p:ext>
    </p:extLst>
  </p:cSld>
  <p:clrMapOvr>
    <a:masterClrMapping/>
  </p:clrMapOvr>
</p:sld>
</file>

<file path=ppt/theme/theme1.xml><?xml version="1.0" encoding="utf-8"?>
<a:theme xmlns:a="http://schemas.openxmlformats.org/drawingml/2006/main" name="1 - Standard Slides">
  <a:themeElements>
    <a:clrScheme name="Custom 3">
      <a:dk1>
        <a:sysClr val="windowText" lastClr="000000"/>
      </a:dk1>
      <a:lt1>
        <a:sysClr val="window" lastClr="FFFFFF"/>
      </a:lt1>
      <a:dk2>
        <a:srgbClr val="58595B"/>
      </a:dk2>
      <a:lt2>
        <a:srgbClr val="E7E6E6"/>
      </a:lt2>
      <a:accent1>
        <a:srgbClr val="0092B6"/>
      </a:accent1>
      <a:accent2>
        <a:srgbClr val="0F253F"/>
      </a:accent2>
      <a:accent3>
        <a:srgbClr val="AE0001"/>
      </a:accent3>
      <a:accent4>
        <a:srgbClr val="B5C223"/>
      </a:accent4>
      <a:accent5>
        <a:srgbClr val="0F253F"/>
      </a:accent5>
      <a:accent6>
        <a:srgbClr val="FDAD01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 - Alternate Slides">
  <a:themeElements>
    <a:clrScheme name="Custom 3">
      <a:dk1>
        <a:sysClr val="windowText" lastClr="000000"/>
      </a:dk1>
      <a:lt1>
        <a:sysClr val="window" lastClr="FFFFFF"/>
      </a:lt1>
      <a:dk2>
        <a:srgbClr val="58595B"/>
      </a:dk2>
      <a:lt2>
        <a:srgbClr val="E7E6E6"/>
      </a:lt2>
      <a:accent1>
        <a:srgbClr val="0092B6"/>
      </a:accent1>
      <a:accent2>
        <a:srgbClr val="0F253F"/>
      </a:accent2>
      <a:accent3>
        <a:srgbClr val="AE0001"/>
      </a:accent3>
      <a:accent4>
        <a:srgbClr val="B5C223"/>
      </a:accent4>
      <a:accent5>
        <a:srgbClr val="0F253F"/>
      </a:accent5>
      <a:accent6>
        <a:srgbClr val="FDAD01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28716</TotalTime>
  <Words>865</Words>
  <Application>Microsoft Office PowerPoint</Application>
  <PresentationFormat>Widescreen</PresentationFormat>
  <Paragraphs>79</Paragraphs>
  <Slides>14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5" baseType="lpstr">
      <vt:lpstr>Arial</vt:lpstr>
      <vt:lpstr>Calibri</vt:lpstr>
      <vt:lpstr>Calibri Light</vt:lpstr>
      <vt:lpstr>Lato</vt:lpstr>
      <vt:lpstr>Lato Black</vt:lpstr>
      <vt:lpstr>Open sans</vt:lpstr>
      <vt:lpstr>Open sans</vt:lpstr>
      <vt:lpstr>Roboto</vt:lpstr>
      <vt:lpstr>Wingdings</vt:lpstr>
      <vt:lpstr>1 - Standard Slides</vt:lpstr>
      <vt:lpstr>2 - Alternate Slides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Alexis Merrill</cp:lastModifiedBy>
  <cp:revision>596</cp:revision>
  <dcterms:created xsi:type="dcterms:W3CDTF">2017-02-23T03:41:42Z</dcterms:created>
  <dcterms:modified xsi:type="dcterms:W3CDTF">2024-06-04T16:02:59Z</dcterms:modified>
</cp:coreProperties>
</file>