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  <p:sldMasterId id="2147483648" r:id="rId2"/>
  </p:sldMasterIdLst>
  <p:notesMasterIdLst>
    <p:notesMasterId r:id="rId18"/>
  </p:notesMasterIdLst>
  <p:handoutMasterIdLst>
    <p:handoutMasterId r:id="rId19"/>
  </p:handoutMasterIdLst>
  <p:sldIdLst>
    <p:sldId id="258" r:id="rId3"/>
    <p:sldId id="257" r:id="rId4"/>
    <p:sldId id="409" r:id="rId5"/>
    <p:sldId id="393" r:id="rId6"/>
    <p:sldId id="410" r:id="rId7"/>
    <p:sldId id="392" r:id="rId8"/>
    <p:sldId id="414" r:id="rId9"/>
    <p:sldId id="399" r:id="rId10"/>
    <p:sldId id="412" r:id="rId11"/>
    <p:sldId id="394" r:id="rId12"/>
    <p:sldId id="416" r:id="rId13"/>
    <p:sldId id="417" r:id="rId14"/>
    <p:sldId id="415" r:id="rId15"/>
    <p:sldId id="391" r:id="rId16"/>
    <p:sldId id="348" r:id="rId17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ADDC"/>
    <a:srgbClr val="5B9BD5"/>
    <a:srgbClr val="688EB0"/>
    <a:srgbClr val="DBE4EC"/>
    <a:srgbClr val="41719C"/>
    <a:srgbClr val="FFFFFF"/>
    <a:srgbClr val="BFBFBF"/>
    <a:srgbClr val="E7E6E6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65" autoAdjust="0"/>
    <p:restoredTop sz="93582" autoAdjust="0"/>
  </p:normalViewPr>
  <p:slideViewPr>
    <p:cSldViewPr snapToGrid="0" showGuides="1">
      <p:cViewPr varScale="1">
        <p:scale>
          <a:sx n="73" d="100"/>
          <a:sy n="73" d="100"/>
        </p:scale>
        <p:origin x="912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864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58294-447B-4283-98FA-EE933C923C45}" type="datetimeFigureOut">
              <a:rPr lang="id-ID" smtClean="0"/>
              <a:t>18/04/2024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4049F-790F-4D2A-9600-0558D485B35E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58430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D058D-77DE-41EB-8256-358F24B10396}" type="datetimeFigureOut">
              <a:rPr lang="id-ID" smtClean="0"/>
              <a:t>18/04/2024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52A53-6207-4E85-A471-94F235D1B6A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3951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B52A53-6207-4E85-A471-94F235D1B6AB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747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5019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00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710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610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535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0071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6624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067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105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9024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801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>
          <a:extLst>
            <a:ext uri="{FF2B5EF4-FFF2-40B4-BE49-F238E27FC236}">
              <a16:creationId xmlns:a16="http://schemas.microsoft.com/office/drawing/2014/main" id="{7AA217D7-C5CC-8DB9-B561-B42757360B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b09e30c95c_0_1:notes">
            <a:extLst>
              <a:ext uri="{FF2B5EF4-FFF2-40B4-BE49-F238E27FC236}">
                <a16:creationId xmlns:a16="http://schemas.microsoft.com/office/drawing/2014/main" id="{66427A43-D10C-0A63-E4DE-D30D17F881E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b09e30c95c_0_1:notes">
            <a:extLst>
              <a:ext uri="{FF2B5EF4-FFF2-40B4-BE49-F238E27FC236}">
                <a16:creationId xmlns:a16="http://schemas.microsoft.com/office/drawing/2014/main" id="{2A422DCF-E387-90E8-DF11-85BCDD408A8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97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D4C08-F7BC-4E08-8E5D-03BBD5BC5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C6E93-37DB-4CB0-9373-5911C0A280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27935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/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776E2B-4E9D-4287-980C-D60DB8EB7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7518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87159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798365" y="1863563"/>
            <a:ext cx="4320209" cy="214685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3A0C03D-7175-4249-8645-FC69A4333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38581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1EC56EB-E237-47DA-BDE2-6FB971E81A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38581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79271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42900" y="3429000"/>
            <a:ext cx="11511643" cy="289015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14589E0-FCFA-4B42-AF69-8947F32CA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0299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icture On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4290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558153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11617" y="410817"/>
            <a:ext cx="5075582" cy="60429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CD3B1-D9C4-41C5-93DC-1744E78318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27166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Spli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633252" y="0"/>
            <a:ext cx="4558748" cy="6858000"/>
          </a:xfrm>
          <a:custGeom>
            <a:avLst/>
            <a:gdLst>
              <a:gd name="connsiteX0" fmla="*/ 3339556 w 4558748"/>
              <a:gd name="connsiteY0" fmla="*/ 4558747 h 6858000"/>
              <a:gd name="connsiteX1" fmla="*/ 0 w 4558748"/>
              <a:gd name="connsiteY1" fmla="*/ 0 h 6858000"/>
              <a:gd name="connsiteX2" fmla="*/ 4558748 w 4558748"/>
              <a:gd name="connsiteY2" fmla="*/ 0 h 6858000"/>
              <a:gd name="connsiteX3" fmla="*/ 4558748 w 4558748"/>
              <a:gd name="connsiteY3" fmla="*/ 6858000 h 6858000"/>
              <a:gd name="connsiteX4" fmla="*/ 0 w 4558748"/>
              <a:gd name="connsiteY4" fmla="*/ 6858000 h 6858000"/>
              <a:gd name="connsiteX5" fmla="*/ 1219192 w 4558748"/>
              <a:gd name="connsiteY5" fmla="*/ 22992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58748" h="6858000">
                <a:moveTo>
                  <a:pt x="3339556" y="4558747"/>
                </a:moveTo>
                <a:lnTo>
                  <a:pt x="0" y="0"/>
                </a:lnTo>
                <a:lnTo>
                  <a:pt x="4558748" y="0"/>
                </a:lnTo>
                <a:close/>
                <a:moveTo>
                  <a:pt x="4558748" y="6858000"/>
                </a:moveTo>
                <a:lnTo>
                  <a:pt x="0" y="6858000"/>
                </a:lnTo>
                <a:lnTo>
                  <a:pt x="1219192" y="22992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355044-7D44-4514-9649-24A9A00B8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27401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Larger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36588" y="556591"/>
            <a:ext cx="4796803" cy="57779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3F06556-9F12-465F-B2C0-54CECBECF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7232" y="352933"/>
            <a:ext cx="5105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53F101C5-B687-491E-B510-40EEFA57B4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47232" y="1813433"/>
            <a:ext cx="5105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634646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Narrow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79934" y="556591"/>
            <a:ext cx="3763134" cy="57779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CBBD1E5-9D57-4B5D-8EED-2C6C7B514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7696" y="352933"/>
            <a:ext cx="596493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B95F113-F22A-411F-90D1-604D01D2E5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87696" y="1813433"/>
            <a:ext cx="596493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83838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Circula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76950" y="933450"/>
            <a:ext cx="5010150" cy="5010150"/>
          </a:xfrm>
          <a:prstGeom prst="ellips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3239176-84CA-4769-8C2A-4B12CCCF9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2212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FBC631E-689D-4F87-AC80-68A2ECC7F9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2212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25468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Diamond Shape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9459" y="2147652"/>
            <a:ext cx="3968334" cy="3968334"/>
          </a:xfrm>
          <a:prstGeom prst="diamond">
            <a:avLst/>
          </a:prstGeom>
        </p:spPr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888001C-70F5-4CC5-B714-32C673B14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E5863BF-3BAA-468E-8591-A166685F3B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79136" y="1813433"/>
            <a:ext cx="58734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19940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06911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515012" y="0"/>
            <a:ext cx="5637976" cy="6858000"/>
          </a:xfrm>
          <a:prstGeom prst="parallelogram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D0F2259-6A45-4056-917B-3483BF364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288645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3181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89989" y="2133598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717233" y="2133599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344476" y="2133598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971720" y="2133599"/>
            <a:ext cx="2146853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1EA480F-11A6-4E0A-AAA0-130EDEFAE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193197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5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1089990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174723" y="2133599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259456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428921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4274CDA7-2A50-4760-9DE8-BFEC9CB84DE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44189" y="2133598"/>
            <a:ext cx="1757239" cy="288897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09266E8-897B-4139-B079-3B7E3F23F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15113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89459" y="2782957"/>
            <a:ext cx="2491409" cy="332698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434667" y="2782957"/>
            <a:ext cx="2491409" cy="3326985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276877C-F7AA-4B28-96C5-2AC563490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6023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4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249469" y="250723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125405" y="250724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249469" y="3539613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9125405" y="3539614"/>
            <a:ext cx="2599563" cy="30086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5882605-9D61-4771-888D-D4F9CEACF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3616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26EFC2BE-4B12-4D9E-93AB-C627D58502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522122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746359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6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68063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9183636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68063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9183636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36917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352490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9BAA18E-797A-4640-96B4-8E742E54C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4775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4222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57385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354197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8351009" y="1696068"/>
            <a:ext cx="347720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EAA0131-6ABE-498C-B46E-1C66B26F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729267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8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56460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56460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228814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228814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096000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096000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8963186" y="1983782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963186" y="4122549"/>
            <a:ext cx="2867186" cy="213876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95B14D1-77AB-40E2-8070-6C57178DB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66194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240651" y="0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3599478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240651" y="3599478"/>
            <a:ext cx="5951349" cy="3285641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195906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5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045059" y="0"/>
            <a:ext cx="4122548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291541" y="0"/>
            <a:ext cx="3900459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3494867"/>
            <a:ext cx="3921125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045059" y="3494867"/>
            <a:ext cx="4122548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8291541" y="3494867"/>
            <a:ext cx="3900459" cy="336313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8ADBF1C-D9DF-481D-A36E-5DF15544C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16077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3740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811617" y="410817"/>
            <a:ext cx="5075582" cy="604299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CD3B1-D9C4-41C5-93DC-1744E78318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72780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063855" y="1625688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063855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9313333" y="1625688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313333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331910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 w/ Text and Photos on S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39212" y="2012101"/>
            <a:ext cx="2875935" cy="43356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8981767" y="2012101"/>
            <a:ext cx="2875935" cy="433568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88FA72-1C8E-4629-940E-23C2EC570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78D4505A-8324-48E4-8F64-9F2F2E0DF1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52305" y="2012101"/>
            <a:ext cx="5087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5795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2 Larg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543338"/>
            <a:ext cx="3217333" cy="580445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8974667" y="543338"/>
            <a:ext cx="3217333" cy="580445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2FA1CA4-D01B-4C07-B0D2-35E46506C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7353" y="352933"/>
            <a:ext cx="451381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F3B7B5A-104B-4925-A89A-421ED2CDBB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57353" y="1813433"/>
            <a:ext cx="45138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00100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4 Small Photos Cent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993322" y="2065951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993322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400801" y="2065951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400801" y="4475964"/>
            <a:ext cx="1801813" cy="1803312"/>
          </a:xfrm>
          <a:prstGeom prst="rect">
            <a:avLst/>
          </a:prstGeom>
        </p:spPr>
        <p:txBody>
          <a:bodyPr/>
          <a:lstStyle/>
          <a:p>
            <a:endParaRPr lang="id-ID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42EB682-AA29-483B-A75D-115788335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1191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061884" y="530942"/>
            <a:ext cx="4306528" cy="578136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120EEA1-0FB8-43C0-89AB-C5CE0A505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2982" y="352933"/>
            <a:ext cx="49596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5EA526-192B-4F93-9954-8A291020BB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92982" y="1813433"/>
            <a:ext cx="49596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72520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 userDrawn="1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843705" y="530942"/>
            <a:ext cx="4306528" cy="578136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2196C3E-80DE-41DA-8FB7-DC519D417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96327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DAF09D-D5A3-4097-B3D8-B97DAEA474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596327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29641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Wid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474846"/>
            <a:ext cx="12192000" cy="216801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60573D61-200A-41EF-BADC-F4BF777F2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3B6CE-F4AA-476F-B996-8C63CBDC8C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3996757"/>
            <a:ext cx="10515600" cy="2168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69746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&amp; Squar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991032"/>
            <a:ext cx="5383161" cy="432127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862DE7F-DF93-4225-9D35-4107D953F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7E38B-2146-4F7E-97F1-0851D8BDD0F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1991031"/>
            <a:ext cx="5056632" cy="41737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9905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&amp; Squar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96000" y="547243"/>
            <a:ext cx="6096000" cy="5757304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41D8151-7BD1-4974-9E9D-F50FA6D2D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97405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04BD0D-03A5-4801-9764-A6BD093B628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97405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97924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2 Small Photo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42301" y="278020"/>
            <a:ext cx="4016375" cy="315436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7142301" y="3432383"/>
            <a:ext cx="4016375" cy="3154363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1ED6DB3-7950-4E04-A9AC-012C02A53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562703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CBC14F7B-D2A4-430A-B518-87393DAB3B2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7032" y="1813433"/>
            <a:ext cx="562703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98780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Slide w/ Spli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633252" y="0"/>
            <a:ext cx="4558748" cy="6858000"/>
          </a:xfrm>
          <a:custGeom>
            <a:avLst/>
            <a:gdLst>
              <a:gd name="connsiteX0" fmla="*/ 3339556 w 4558748"/>
              <a:gd name="connsiteY0" fmla="*/ 4558747 h 6858000"/>
              <a:gd name="connsiteX1" fmla="*/ 0 w 4558748"/>
              <a:gd name="connsiteY1" fmla="*/ 0 h 6858000"/>
              <a:gd name="connsiteX2" fmla="*/ 4558748 w 4558748"/>
              <a:gd name="connsiteY2" fmla="*/ 0 h 6858000"/>
              <a:gd name="connsiteX3" fmla="*/ 4558748 w 4558748"/>
              <a:gd name="connsiteY3" fmla="*/ 6858000 h 6858000"/>
              <a:gd name="connsiteX4" fmla="*/ 0 w 4558748"/>
              <a:gd name="connsiteY4" fmla="*/ 6858000 h 6858000"/>
              <a:gd name="connsiteX5" fmla="*/ 1219192 w 4558748"/>
              <a:gd name="connsiteY5" fmla="*/ 22992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58748" h="6858000">
                <a:moveTo>
                  <a:pt x="3339556" y="4558747"/>
                </a:moveTo>
                <a:lnTo>
                  <a:pt x="0" y="0"/>
                </a:lnTo>
                <a:lnTo>
                  <a:pt x="4558748" y="0"/>
                </a:lnTo>
                <a:close/>
                <a:moveTo>
                  <a:pt x="4558748" y="6858000"/>
                </a:moveTo>
                <a:lnTo>
                  <a:pt x="0" y="6858000"/>
                </a:lnTo>
                <a:lnTo>
                  <a:pt x="1219192" y="22992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355044-7D44-4514-9649-24A9A00B88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036638" y="2352675"/>
            <a:ext cx="5692775" cy="1854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>
                <a:solidFill>
                  <a:schemeClr val="accent2"/>
                </a:solidFill>
                <a:latin typeface="Lato Black" panose="020F0A02020204030203" pitchFamily="34" charset="0"/>
              </a:defRPr>
            </a:lvl1pPr>
            <a:lvl2pPr marL="457200" indent="0">
              <a:buNone/>
              <a:defRPr sz="3600"/>
            </a:lvl2pPr>
            <a:lvl3pPr marL="914400" indent="0">
              <a:buNone/>
              <a:defRPr sz="3600"/>
            </a:lvl3pPr>
            <a:lvl4pPr marL="1371600" indent="0">
              <a:buNone/>
              <a:defRPr sz="3600"/>
            </a:lvl4pPr>
            <a:lvl5pPr marL="1828800" indent="0">
              <a:buNone/>
              <a:defRPr sz="36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46516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Phone, iPad, Desktop,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c.png">
            <a:extLst>
              <a:ext uri="{FF2B5EF4-FFF2-40B4-BE49-F238E27FC236}">
                <a16:creationId xmlns:a16="http://schemas.microsoft.com/office/drawing/2014/main" id="{C100ABBE-5CB0-4EEB-B696-34F3E5315F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66" y="1685566"/>
            <a:ext cx="7704667" cy="4622800"/>
          </a:xfrm>
          <a:prstGeom prst="rect">
            <a:avLst/>
          </a:prstGeom>
        </p:spPr>
      </p:pic>
      <p:pic>
        <p:nvPicPr>
          <p:cNvPr id="7" name="Picture 6" descr="Ipad Black.png">
            <a:extLst>
              <a:ext uri="{FF2B5EF4-FFF2-40B4-BE49-F238E27FC236}">
                <a16:creationId xmlns:a16="http://schemas.microsoft.com/office/drawing/2014/main" id="{7B578DC1-71D3-47B1-9087-5F0A70AF4DE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871" y="3246782"/>
            <a:ext cx="1931931" cy="2822222"/>
          </a:xfrm>
          <a:prstGeom prst="rect">
            <a:avLst/>
          </a:prstGeom>
        </p:spPr>
      </p:pic>
      <p:pic>
        <p:nvPicPr>
          <p:cNvPr id="8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3BA6F6E4-D610-4BA3-BEAD-450B84C5B99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8432" y="3399183"/>
            <a:ext cx="5247815" cy="31486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G:\DESIGN\GRAFICRIVER\MY CREATION\EM\2016\06_June\Cosmic Fashion Presentation\Gadget\iPhone6 White.png">
            <a:extLst>
              <a:ext uri="{FF2B5EF4-FFF2-40B4-BE49-F238E27FC236}">
                <a16:creationId xmlns:a16="http://schemas.microsoft.com/office/drawing/2014/main" id="{42BCCE79-2B07-42FD-BEE7-604EDF13F99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60" y="4078764"/>
            <a:ext cx="945846" cy="19197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918639" y="2314281"/>
            <a:ext cx="4378132" cy="253470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144719" y="3633020"/>
            <a:ext cx="1550234" cy="204974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8645261" y="4078764"/>
            <a:ext cx="2601463" cy="167291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1117667" y="4393315"/>
            <a:ext cx="733031" cy="127689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A47223-6F91-493C-8EC1-B99CED642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145051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Desk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c.png">
            <a:extLst>
              <a:ext uri="{FF2B5EF4-FFF2-40B4-BE49-F238E27FC236}">
                <a16:creationId xmlns:a16="http://schemas.microsoft.com/office/drawing/2014/main" id="{5F463937-25BD-4D9B-B35E-26136B6922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66" y="1648620"/>
            <a:ext cx="7704667" cy="46228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3923411" y="2304078"/>
            <a:ext cx="4378132" cy="265981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63019A4-F182-4EA8-92D2-334C8BBC2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0064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Text and Lap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c.png">
            <a:extLst>
              <a:ext uri="{FF2B5EF4-FFF2-40B4-BE49-F238E27FC236}">
                <a16:creationId xmlns:a16="http://schemas.microsoft.com/office/drawing/2014/main" id="{EA444AB7-5AA1-45E2-B83B-397F658BD45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864" y="1764977"/>
            <a:ext cx="7704667" cy="4622800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666609" y="2455443"/>
            <a:ext cx="4378132" cy="25934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7D9C8BE-1E8F-4FD5-91E9-DF4782A03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58336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0D9F044-FF3E-42D7-9945-D182F36A65B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58336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35914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Overlapping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42672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943565" y="1216229"/>
            <a:ext cx="4378132" cy="259345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0560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iP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pad Black.png">
            <a:extLst>
              <a:ext uri="{FF2B5EF4-FFF2-40B4-BE49-F238E27FC236}">
                <a16:creationId xmlns:a16="http://schemas.microsoft.com/office/drawing/2014/main" id="{233FBA10-6D20-4F08-9E7A-A803744397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2348" y="1528536"/>
            <a:ext cx="3355879" cy="4902367"/>
          </a:xfrm>
          <a:prstGeom prst="rect">
            <a:avLst/>
          </a:prstGeom>
        </p:spPr>
      </p:pic>
      <p:sp>
        <p:nvSpPr>
          <p:cNvPr id="8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4757738" y="2243138"/>
            <a:ext cx="2657475" cy="34839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72EC26A-A839-4217-94CC-61D648356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7430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Overlapping Photo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7498433" y="1843402"/>
            <a:ext cx="2995564" cy="39020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D7AC285-12A1-4584-95A0-CC6E7DB67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449192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0E9FB409-BC5F-4CEF-9EF4-5D8558477D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44919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38068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Lap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5A22C977-9ACD-4DB1-A9CA-4388B6468CF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8723" y="1942697"/>
            <a:ext cx="8192172" cy="49153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1676838" y="2941218"/>
            <a:ext cx="4061049" cy="26115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5E1E57F-A42E-4943-B11B-B92D1673A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10700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Laptop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SIGN\GRAFICRIVER\MY CREATION\EM\2016\06_June\Cosmic Fashion Presentation\Gadget\macbook_air.png">
            <a:extLst>
              <a:ext uri="{FF2B5EF4-FFF2-40B4-BE49-F238E27FC236}">
                <a16:creationId xmlns:a16="http://schemas.microsoft.com/office/drawing/2014/main" id="{CB1576CF-E62C-4762-8F20-562F4B1C1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953" y="1423306"/>
            <a:ext cx="8192172" cy="49153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419514" y="2421827"/>
            <a:ext cx="4061049" cy="261151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B8410A4-D174-4C06-892D-9F7557319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53504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2 Ph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:\DESIGN\GRAFICRIVER\MY CREATION\2016\01_Rockefeller Creative PowerPoint Template\Mobile.png">
            <a:extLst>
              <a:ext uri="{FF2B5EF4-FFF2-40B4-BE49-F238E27FC236}">
                <a16:creationId xmlns:a16="http://schemas.microsoft.com/office/drawing/2014/main" id="{97DBADF8-049D-4783-A1F1-C0200CECD3E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169" y="2046508"/>
            <a:ext cx="4375840" cy="41718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213344" y="2813411"/>
            <a:ext cx="1469076" cy="262800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6527322" y="2803235"/>
            <a:ext cx="1445955" cy="265838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341395-FD83-4CE8-88D8-05EA62077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348392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4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39213" y="3657366"/>
            <a:ext cx="3583937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107543" y="3642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8148522" y="3642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148522" y="213852"/>
            <a:ext cx="3856586" cy="321514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B341AC4-4813-432F-B33C-065F2D5C4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70378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8C224C2B-99D3-47B5-A6E8-7127667E93F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7032" y="1813433"/>
            <a:ext cx="7037832" cy="14540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4648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Full Scree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804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274889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" y="2728210"/>
            <a:ext cx="4646950" cy="41297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4646951" y="0"/>
            <a:ext cx="7545049" cy="272821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951751" y="2968052"/>
            <a:ext cx="3307829" cy="3657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8564381" y="2968052"/>
            <a:ext cx="3307829" cy="365760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5BF207-82F0-4D08-A680-D84B86828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3253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98972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Diagon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77485" cy="6879771"/>
          </a:xfrm>
          <a:custGeom>
            <a:avLst/>
            <a:gdLst>
              <a:gd name="connsiteX0" fmla="*/ 0 w 12192000"/>
              <a:gd name="connsiteY0" fmla="*/ 6857999 h 6857999"/>
              <a:gd name="connsiteX1" fmla="*/ 0 w 12192000"/>
              <a:gd name="connsiteY1" fmla="*/ 0 h 6857999"/>
              <a:gd name="connsiteX2" fmla="*/ 12192000 w 12192000"/>
              <a:gd name="connsiteY2" fmla="*/ 6857999 h 6857999"/>
              <a:gd name="connsiteX3" fmla="*/ 0 w 12192000"/>
              <a:gd name="connsiteY3" fmla="*/ 6857999 h 6857999"/>
              <a:gd name="connsiteX0" fmla="*/ 0 w 12177485"/>
              <a:gd name="connsiteY0" fmla="*/ 6879771 h 6879771"/>
              <a:gd name="connsiteX1" fmla="*/ 0 w 12177485"/>
              <a:gd name="connsiteY1" fmla="*/ 21772 h 6879771"/>
              <a:gd name="connsiteX2" fmla="*/ 12177485 w 12177485"/>
              <a:gd name="connsiteY2" fmla="*/ 0 h 6879771"/>
              <a:gd name="connsiteX3" fmla="*/ 0 w 12177485"/>
              <a:gd name="connsiteY3" fmla="*/ 6879771 h 687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7485" h="6879771">
                <a:moveTo>
                  <a:pt x="0" y="6879771"/>
                </a:moveTo>
                <a:lnTo>
                  <a:pt x="0" y="21772"/>
                </a:lnTo>
                <a:lnTo>
                  <a:pt x="12177485" y="0"/>
                </a:lnTo>
                <a:lnTo>
                  <a:pt x="0" y="6879771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508265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Text and Diagon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 flipH="1">
            <a:off x="0" y="0"/>
            <a:ext cx="12192000" cy="6858000"/>
          </a:xfrm>
          <a:prstGeom prst="rtTriangle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121F5DA1-F79E-476A-85C9-0CA589676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6522C90-297E-41DE-9F9B-7F5A39CAF0C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38801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3510412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for 4 Headsho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29010" y="2377452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611358" y="2377452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493706" y="2377451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376054" y="2377450"/>
            <a:ext cx="2097087" cy="209708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86B445E-FB1B-4F2C-B3EA-F1BF393BA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063133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6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202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4307889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68142" y="1"/>
            <a:ext cx="3576221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351202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307889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268142" y="3618710"/>
            <a:ext cx="3576221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64881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/ Different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1"/>
            <a:ext cx="3927423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8268142" y="1"/>
            <a:ext cx="3923858" cy="3282846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0" y="3618710"/>
            <a:ext cx="3927423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4307889" y="1983783"/>
            <a:ext cx="3576221" cy="4874217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8268142" y="3618710"/>
            <a:ext cx="3923858" cy="323929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322389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Full Screen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8048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682372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D4C08-F7BC-4E08-8E5D-03BBD5BC5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C6E93-37DB-4CB0-9373-5911C0A280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37032" y="1813433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18837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98964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 Phot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6268063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9183636" y="546100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268063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9183636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36917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352490" y="3554771"/>
            <a:ext cx="2659319" cy="2757539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45296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5" grpId="0"/>
      <p:bldP spid="16" grpId="0"/>
      <p:bldP spid="17" grpId="0"/>
      <p:bldP spid="18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27230" y="0"/>
            <a:ext cx="8264769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7526215"/>
              <a:gd name="connsiteY0" fmla="*/ 0 h 6893169"/>
              <a:gd name="connsiteX1" fmla="*/ 7526215 w 7526215"/>
              <a:gd name="connsiteY1" fmla="*/ 35169 h 6893169"/>
              <a:gd name="connsiteX2" fmla="*/ 7526215 w 7526215"/>
              <a:gd name="connsiteY2" fmla="*/ 6893169 h 6893169"/>
              <a:gd name="connsiteX3" fmla="*/ 1430215 w 7526215"/>
              <a:gd name="connsiteY3" fmla="*/ 6893169 h 6893169"/>
              <a:gd name="connsiteX4" fmla="*/ 0 w 7526215"/>
              <a:gd name="connsiteY4" fmla="*/ 0 h 6893169"/>
              <a:gd name="connsiteX0" fmla="*/ 0 w 7526215"/>
              <a:gd name="connsiteY0" fmla="*/ 0 h 6893169"/>
              <a:gd name="connsiteX1" fmla="*/ 7526215 w 7526215"/>
              <a:gd name="connsiteY1" fmla="*/ 35169 h 6893169"/>
              <a:gd name="connsiteX2" fmla="*/ 7526215 w 7526215"/>
              <a:gd name="connsiteY2" fmla="*/ 6893169 h 6893169"/>
              <a:gd name="connsiteX3" fmla="*/ 3587261 w 7526215"/>
              <a:gd name="connsiteY3" fmla="*/ 6881446 h 6893169"/>
              <a:gd name="connsiteX4" fmla="*/ 0 w 7526215"/>
              <a:gd name="connsiteY4" fmla="*/ 0 h 6893169"/>
              <a:gd name="connsiteX0" fmla="*/ 0 w 8264769"/>
              <a:gd name="connsiteY0" fmla="*/ 0 h 6858000"/>
              <a:gd name="connsiteX1" fmla="*/ 8264769 w 8264769"/>
              <a:gd name="connsiteY1" fmla="*/ 0 h 6858000"/>
              <a:gd name="connsiteX2" fmla="*/ 8264769 w 8264769"/>
              <a:gd name="connsiteY2" fmla="*/ 6858000 h 6858000"/>
              <a:gd name="connsiteX3" fmla="*/ 4325815 w 8264769"/>
              <a:gd name="connsiteY3" fmla="*/ 6846277 h 6858000"/>
              <a:gd name="connsiteX4" fmla="*/ 0 w 8264769"/>
              <a:gd name="connsiteY4" fmla="*/ 0 h 6858000"/>
              <a:gd name="connsiteX0" fmla="*/ 0 w 8264769"/>
              <a:gd name="connsiteY0" fmla="*/ 0 h 6858000"/>
              <a:gd name="connsiteX1" fmla="*/ 8264769 w 8264769"/>
              <a:gd name="connsiteY1" fmla="*/ 0 h 6858000"/>
              <a:gd name="connsiteX2" fmla="*/ 8264769 w 8264769"/>
              <a:gd name="connsiteY2" fmla="*/ 6858000 h 6858000"/>
              <a:gd name="connsiteX3" fmla="*/ 3610708 w 8264769"/>
              <a:gd name="connsiteY3" fmla="*/ 6858000 h 6858000"/>
              <a:gd name="connsiteX4" fmla="*/ 0 w 826476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64769" h="6858000">
                <a:moveTo>
                  <a:pt x="0" y="0"/>
                </a:moveTo>
                <a:lnTo>
                  <a:pt x="8264769" y="0"/>
                </a:lnTo>
                <a:lnTo>
                  <a:pt x="8264769" y="6858000"/>
                </a:lnTo>
                <a:lnTo>
                  <a:pt x="3610708" y="6858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033D1E7-9E4C-440A-8EE0-A18C423FE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32901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232FC3-4F42-4D66-A0DF-C8F6EAE5B0F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7032" y="1813433"/>
            <a:ext cx="41510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9825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7" name="Google Shape;12;p2">
            <a:extLst>
              <a:ext uri="{FF2B5EF4-FFF2-40B4-BE49-F238E27FC236}">
                <a16:creationId xmlns:a16="http://schemas.microsoft.com/office/drawing/2014/main" id="{2FE097FB-E60C-4265-A152-BBE4E7C69D5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1" name="Google Shape;6;p1">
            <a:extLst>
              <a:ext uri="{FF2B5EF4-FFF2-40B4-BE49-F238E27FC236}">
                <a16:creationId xmlns:a16="http://schemas.microsoft.com/office/drawing/2014/main" id="{F13AFF8D-7BF6-4828-9EB7-F696B711DAB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6651" y="191072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501556C-A161-4F17-AF4C-4AB7856CB1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9FC78BC-1FDC-42BE-A922-7817F84C4639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0341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 dirty="0"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15" name="Google Shape;6;p1">
            <a:extLst>
              <a:ext uri="{FF2B5EF4-FFF2-40B4-BE49-F238E27FC236}">
                <a16:creationId xmlns:a16="http://schemas.microsoft.com/office/drawing/2014/main" id="{EFDCCB6C-958F-4EE3-992C-921AA918ACC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6651" y="191072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3733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A38FA1B-0810-4B2E-8425-F3F3298EB7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38CC7F9-D107-43E1-8E47-8AD045C583CF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8" name="Google Shape;12;p2">
            <a:extLst>
              <a:ext uri="{FF2B5EF4-FFF2-40B4-BE49-F238E27FC236}">
                <a16:creationId xmlns:a16="http://schemas.microsoft.com/office/drawing/2014/main" id="{3AF7C283-478E-479E-9AF0-06F0CCE5A3E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57274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354000" y="1644233"/>
            <a:ext cx="5393600" cy="197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5600"/>
            </a:lvl9pPr>
          </a:lstStyle>
          <a:p>
            <a:endParaRPr dirty="0"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354000" y="3737433"/>
            <a:ext cx="5393600" cy="164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6586000" y="965433"/>
            <a:ext cx="5116000" cy="49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2133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2133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2133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2133"/>
              </a:spcBef>
              <a:spcAft>
                <a:spcPts val="2133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6845F6-3D82-4B0B-AB85-CCCFAA84F20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1800" y="4451223"/>
            <a:ext cx="3856200" cy="38562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4E6604A-742F-4856-B877-121A4EEB1CAD}"/>
              </a:ext>
            </a:extLst>
          </p:cNvPr>
          <p:cNvSpPr txBox="1"/>
          <p:nvPr userDrawn="1"/>
        </p:nvSpPr>
        <p:spPr>
          <a:xfrm>
            <a:off x="5100243" y="6213283"/>
            <a:ext cx="2534668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Roboto" panose="020B0604020202020204" charset="0"/>
                <a:ea typeface="Roboto" panose="020B0604020202020204" charset="0"/>
              </a:rPr>
              <a:t>CONFIDENTIAL</a:t>
            </a:r>
            <a:endParaRPr lang="en-IN" sz="2667" dirty="0">
              <a:solidFill>
                <a:schemeClr val="accent1">
                  <a:lumMod val="75000"/>
                </a:schemeClr>
              </a:solidFill>
              <a:latin typeface="Roboto" panose="020B0604020202020204" charset="0"/>
              <a:ea typeface="Roboto" panose="020B0604020202020204" charset="0"/>
            </a:endParaRPr>
          </a:p>
        </p:txBody>
      </p:sp>
      <p:sp>
        <p:nvSpPr>
          <p:cNvPr id="9" name="Google Shape;12;p2">
            <a:extLst>
              <a:ext uri="{FF2B5EF4-FFF2-40B4-BE49-F238E27FC236}">
                <a16:creationId xmlns:a16="http://schemas.microsoft.com/office/drawing/2014/main" id="{FB2F3C9A-9F4E-4674-8D89-BEF4C0DDA70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230925" y="6184780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2667">
                <a:solidFill>
                  <a:schemeClr val="accent5">
                    <a:lumMod val="50000"/>
                  </a:schemeClr>
                </a:solidFill>
                <a:latin typeface="Roboto" panose="020B0604020202020204" charset="0"/>
                <a:ea typeface="Roboto" panose="020B0604020202020204" charset="0"/>
              </a:defRPr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37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 &amp; 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-27709"/>
            <a:ext cx="7675128" cy="6899562"/>
          </a:xfrm>
          <a:custGeom>
            <a:avLst/>
            <a:gdLst>
              <a:gd name="connsiteX0" fmla="*/ 0 w 4460875"/>
              <a:gd name="connsiteY0" fmla="*/ 0 h 6857999"/>
              <a:gd name="connsiteX1" fmla="*/ 4460875 w 4460875"/>
              <a:gd name="connsiteY1" fmla="*/ 0 h 6857999"/>
              <a:gd name="connsiteX2" fmla="*/ 4460875 w 4460875"/>
              <a:gd name="connsiteY2" fmla="*/ 6857999 h 6857999"/>
              <a:gd name="connsiteX3" fmla="*/ 0 w 4460875"/>
              <a:gd name="connsiteY3" fmla="*/ 6857999 h 6857999"/>
              <a:gd name="connsiteX4" fmla="*/ 0 w 4460875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4460875 w 8935893"/>
              <a:gd name="connsiteY2" fmla="*/ 6857999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3878984 w 8935893"/>
              <a:gd name="connsiteY2" fmla="*/ 6844144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935893"/>
              <a:gd name="connsiteY0" fmla="*/ 0 h 6857999"/>
              <a:gd name="connsiteX1" fmla="*/ 8935893 w 8935893"/>
              <a:gd name="connsiteY1" fmla="*/ 13855 h 6857999"/>
              <a:gd name="connsiteX2" fmla="*/ 3227820 w 8935893"/>
              <a:gd name="connsiteY2" fmla="*/ 6844144 h 6857999"/>
              <a:gd name="connsiteX3" fmla="*/ 0 w 8935893"/>
              <a:gd name="connsiteY3" fmla="*/ 6857999 h 6857999"/>
              <a:gd name="connsiteX4" fmla="*/ 0 w 8935893"/>
              <a:gd name="connsiteY4" fmla="*/ 0 h 6857999"/>
              <a:gd name="connsiteX0" fmla="*/ 0 w 8894329"/>
              <a:gd name="connsiteY0" fmla="*/ 0 h 6857999"/>
              <a:gd name="connsiteX1" fmla="*/ 8894329 w 8894329"/>
              <a:gd name="connsiteY1" fmla="*/ 13855 h 6857999"/>
              <a:gd name="connsiteX2" fmla="*/ 3227820 w 8894329"/>
              <a:gd name="connsiteY2" fmla="*/ 6844144 h 6857999"/>
              <a:gd name="connsiteX3" fmla="*/ 0 w 8894329"/>
              <a:gd name="connsiteY3" fmla="*/ 6857999 h 6857999"/>
              <a:gd name="connsiteX4" fmla="*/ 0 w 8894329"/>
              <a:gd name="connsiteY4" fmla="*/ 0 h 6857999"/>
              <a:gd name="connsiteX0" fmla="*/ 0 w 8908183"/>
              <a:gd name="connsiteY0" fmla="*/ 0 h 6857999"/>
              <a:gd name="connsiteX1" fmla="*/ 8908183 w 8908183"/>
              <a:gd name="connsiteY1" fmla="*/ 13855 h 6857999"/>
              <a:gd name="connsiteX2" fmla="*/ 3227820 w 8908183"/>
              <a:gd name="connsiteY2" fmla="*/ 6844144 h 6857999"/>
              <a:gd name="connsiteX3" fmla="*/ 0 w 8908183"/>
              <a:gd name="connsiteY3" fmla="*/ 6857999 h 6857999"/>
              <a:gd name="connsiteX4" fmla="*/ 0 w 8908183"/>
              <a:gd name="connsiteY4" fmla="*/ 0 h 6857999"/>
              <a:gd name="connsiteX0" fmla="*/ 0 w 7675128"/>
              <a:gd name="connsiteY0" fmla="*/ 27709 h 6885708"/>
              <a:gd name="connsiteX1" fmla="*/ 7675128 w 7675128"/>
              <a:gd name="connsiteY1" fmla="*/ 0 h 6885708"/>
              <a:gd name="connsiteX2" fmla="*/ 3227820 w 7675128"/>
              <a:gd name="connsiteY2" fmla="*/ 6871853 h 6885708"/>
              <a:gd name="connsiteX3" fmla="*/ 0 w 7675128"/>
              <a:gd name="connsiteY3" fmla="*/ 6885708 h 6885708"/>
              <a:gd name="connsiteX4" fmla="*/ 0 w 7675128"/>
              <a:gd name="connsiteY4" fmla="*/ 27709 h 6885708"/>
              <a:gd name="connsiteX0" fmla="*/ 0 w 7675128"/>
              <a:gd name="connsiteY0" fmla="*/ 27709 h 6899562"/>
              <a:gd name="connsiteX1" fmla="*/ 7675128 w 7675128"/>
              <a:gd name="connsiteY1" fmla="*/ 0 h 6899562"/>
              <a:gd name="connsiteX2" fmla="*/ 3518765 w 7675128"/>
              <a:gd name="connsiteY2" fmla="*/ 6899562 h 6899562"/>
              <a:gd name="connsiteX3" fmla="*/ 0 w 7675128"/>
              <a:gd name="connsiteY3" fmla="*/ 6885708 h 6899562"/>
              <a:gd name="connsiteX4" fmla="*/ 0 w 7675128"/>
              <a:gd name="connsiteY4" fmla="*/ 27709 h 6899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5128" h="6899562">
                <a:moveTo>
                  <a:pt x="0" y="27709"/>
                </a:moveTo>
                <a:lnTo>
                  <a:pt x="7675128" y="0"/>
                </a:lnTo>
                <a:lnTo>
                  <a:pt x="3518765" y="6899562"/>
                </a:lnTo>
                <a:lnTo>
                  <a:pt x="0" y="6885708"/>
                </a:lnTo>
                <a:lnTo>
                  <a:pt x="0" y="27709"/>
                </a:lnTo>
                <a:close/>
              </a:path>
            </a:pathLst>
          </a:custGeo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69296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096000" y="2699242"/>
            <a:ext cx="5056909" cy="3602038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733B35B-9873-42FA-B41A-661139069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4796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/ Lar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/>
          </p:cNvSpPr>
          <p:nvPr>
            <p:ph type="pic" sz="quarter" idx="10"/>
          </p:nvPr>
        </p:nvSpPr>
        <p:spPr>
          <a:xfrm>
            <a:off x="2486526" y="2724150"/>
            <a:ext cx="9362574" cy="4133850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3957167-D977-492D-997A-76F1BAEA3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032" y="35293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accent2"/>
                </a:solidFill>
                <a:latin typeface="Lato Black" panose="020F0A0202020403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654726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26" Type="http://schemas.openxmlformats.org/officeDocument/2006/relationships/slideLayout" Target="../slideLayouts/slideLayout31.xml"/><Relationship Id="rId39" Type="http://schemas.openxmlformats.org/officeDocument/2006/relationships/slideLayout" Target="../slideLayouts/slideLayout44.xml"/><Relationship Id="rId21" Type="http://schemas.openxmlformats.org/officeDocument/2006/relationships/slideLayout" Target="../slideLayouts/slideLayout26.xml"/><Relationship Id="rId34" Type="http://schemas.openxmlformats.org/officeDocument/2006/relationships/slideLayout" Target="../slideLayouts/slideLayout39.xml"/><Relationship Id="rId42" Type="http://schemas.openxmlformats.org/officeDocument/2006/relationships/slideLayout" Target="../slideLayouts/slideLayout47.xml"/><Relationship Id="rId47" Type="http://schemas.openxmlformats.org/officeDocument/2006/relationships/slideLayout" Target="../slideLayouts/slideLayout52.xml"/><Relationship Id="rId50" Type="http://schemas.openxmlformats.org/officeDocument/2006/relationships/slideLayout" Target="../slideLayouts/slideLayout55.xml"/><Relationship Id="rId55" Type="http://schemas.openxmlformats.org/officeDocument/2006/relationships/slideLayout" Target="../slideLayouts/slideLayout60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9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16.xml"/><Relationship Id="rId24" Type="http://schemas.openxmlformats.org/officeDocument/2006/relationships/slideLayout" Target="../slideLayouts/slideLayout29.xml"/><Relationship Id="rId32" Type="http://schemas.openxmlformats.org/officeDocument/2006/relationships/slideLayout" Target="../slideLayouts/slideLayout37.xml"/><Relationship Id="rId37" Type="http://schemas.openxmlformats.org/officeDocument/2006/relationships/slideLayout" Target="../slideLayouts/slideLayout42.xml"/><Relationship Id="rId40" Type="http://schemas.openxmlformats.org/officeDocument/2006/relationships/slideLayout" Target="../slideLayouts/slideLayout45.xml"/><Relationship Id="rId45" Type="http://schemas.openxmlformats.org/officeDocument/2006/relationships/slideLayout" Target="../slideLayouts/slideLayout50.xml"/><Relationship Id="rId53" Type="http://schemas.openxmlformats.org/officeDocument/2006/relationships/slideLayout" Target="../slideLayouts/slideLayout58.xml"/><Relationship Id="rId58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24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32.xml"/><Relationship Id="rId30" Type="http://schemas.openxmlformats.org/officeDocument/2006/relationships/slideLayout" Target="../slideLayouts/slideLayout35.xml"/><Relationship Id="rId35" Type="http://schemas.openxmlformats.org/officeDocument/2006/relationships/slideLayout" Target="../slideLayouts/slideLayout40.xml"/><Relationship Id="rId43" Type="http://schemas.openxmlformats.org/officeDocument/2006/relationships/slideLayout" Target="../slideLayouts/slideLayout48.xml"/><Relationship Id="rId48" Type="http://schemas.openxmlformats.org/officeDocument/2006/relationships/slideLayout" Target="../slideLayouts/slideLayout53.xml"/><Relationship Id="rId56" Type="http://schemas.openxmlformats.org/officeDocument/2006/relationships/slideLayout" Target="../slideLayouts/slideLayout61.xml"/><Relationship Id="rId8" Type="http://schemas.openxmlformats.org/officeDocument/2006/relationships/slideLayout" Target="../slideLayouts/slideLayout13.xml"/><Relationship Id="rId51" Type="http://schemas.openxmlformats.org/officeDocument/2006/relationships/slideLayout" Target="../slideLayouts/slideLayout56.xml"/><Relationship Id="rId3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slideLayout" Target="../slideLayouts/slideLayout30.xml"/><Relationship Id="rId33" Type="http://schemas.openxmlformats.org/officeDocument/2006/relationships/slideLayout" Target="../slideLayouts/slideLayout38.xml"/><Relationship Id="rId38" Type="http://schemas.openxmlformats.org/officeDocument/2006/relationships/slideLayout" Target="../slideLayouts/slideLayout43.xml"/><Relationship Id="rId46" Type="http://schemas.openxmlformats.org/officeDocument/2006/relationships/slideLayout" Target="../slideLayouts/slideLayout51.xml"/><Relationship Id="rId59" Type="http://schemas.openxmlformats.org/officeDocument/2006/relationships/image" Target="../media/image1.jpeg"/><Relationship Id="rId20" Type="http://schemas.openxmlformats.org/officeDocument/2006/relationships/slideLayout" Target="../slideLayouts/slideLayout25.xml"/><Relationship Id="rId41" Type="http://schemas.openxmlformats.org/officeDocument/2006/relationships/slideLayout" Target="../slideLayouts/slideLayout46.xml"/><Relationship Id="rId54" Type="http://schemas.openxmlformats.org/officeDocument/2006/relationships/slideLayout" Target="../slideLayouts/slideLayout59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28" Type="http://schemas.openxmlformats.org/officeDocument/2006/relationships/slideLayout" Target="../slideLayouts/slideLayout33.xml"/><Relationship Id="rId36" Type="http://schemas.openxmlformats.org/officeDocument/2006/relationships/slideLayout" Target="../slideLayouts/slideLayout41.xml"/><Relationship Id="rId49" Type="http://schemas.openxmlformats.org/officeDocument/2006/relationships/slideLayout" Target="../slideLayouts/slideLayout54.xml"/><Relationship Id="rId57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15.xml"/><Relationship Id="rId31" Type="http://schemas.openxmlformats.org/officeDocument/2006/relationships/slideLayout" Target="../slideLayouts/slideLayout36.xml"/><Relationship Id="rId44" Type="http://schemas.openxmlformats.org/officeDocument/2006/relationships/slideLayout" Target="../slideLayouts/slideLayout49.xml"/><Relationship Id="rId52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C2F96F8-9261-41FB-80EF-A6CC99EF809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28" y="6340915"/>
            <a:ext cx="1490932" cy="3264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73100A-8785-477C-92A2-9B3AA3EB0E80}"/>
              </a:ext>
            </a:extLst>
          </p:cNvPr>
          <p:cNvSpPr/>
          <p:nvPr userDrawn="1"/>
        </p:nvSpPr>
        <p:spPr>
          <a:xfrm>
            <a:off x="720622" y="0"/>
            <a:ext cx="1152144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50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762" r:id="rId3"/>
    <p:sldLayoutId id="2147483763" r:id="rId4"/>
    <p:sldLayoutId id="214748380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cartoon character&#10;&#10;Description automatically generated">
            <a:extLst>
              <a:ext uri="{FF2B5EF4-FFF2-40B4-BE49-F238E27FC236}">
                <a16:creationId xmlns:a16="http://schemas.microsoft.com/office/drawing/2014/main" id="{4C2F96F8-9261-41FB-80EF-A6CC99EF8091}"/>
              </a:ext>
            </a:extLst>
          </p:cNvPr>
          <p:cNvPicPr>
            <a:picLocks noChangeAspect="1"/>
          </p:cNvPicPr>
          <p:nvPr userDrawn="1"/>
        </p:nvPicPr>
        <p:blipFill>
          <a:blip r:embed="rId59" cstate="print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28" y="6340915"/>
            <a:ext cx="1490932" cy="3264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73100A-8785-477C-92A2-9B3AA3EB0E80}"/>
              </a:ext>
            </a:extLst>
          </p:cNvPr>
          <p:cNvSpPr/>
          <p:nvPr userDrawn="1"/>
        </p:nvSpPr>
        <p:spPr>
          <a:xfrm>
            <a:off x="720622" y="0"/>
            <a:ext cx="1152144" cy="213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07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43" r:id="rId2"/>
    <p:sldLayoutId id="2147483744" r:id="rId3"/>
    <p:sldLayoutId id="2147483741" r:id="rId4"/>
    <p:sldLayoutId id="2147483651" r:id="rId5"/>
    <p:sldLayoutId id="2147483746" r:id="rId6"/>
    <p:sldLayoutId id="2147483656" r:id="rId7"/>
    <p:sldLayoutId id="2147483713" r:id="rId8"/>
    <p:sldLayoutId id="2147483659" r:id="rId9"/>
    <p:sldLayoutId id="2147483660" r:id="rId10"/>
    <p:sldLayoutId id="2147483662" r:id="rId11"/>
    <p:sldLayoutId id="2147483716" r:id="rId12"/>
    <p:sldLayoutId id="2147483719" r:id="rId13"/>
    <p:sldLayoutId id="2147483749" r:id="rId14"/>
    <p:sldLayoutId id="2147483664" r:id="rId15"/>
    <p:sldLayoutId id="2147483665" r:id="rId16"/>
    <p:sldLayoutId id="2147483751" r:id="rId17"/>
    <p:sldLayoutId id="2147483675" r:id="rId18"/>
    <p:sldLayoutId id="2147483721" r:id="rId19"/>
    <p:sldLayoutId id="2147483669" r:id="rId20"/>
    <p:sldLayoutId id="2147483670" r:id="rId21"/>
    <p:sldLayoutId id="2147483732" r:id="rId22"/>
    <p:sldLayoutId id="2147483731" r:id="rId23"/>
    <p:sldLayoutId id="2147483671" r:id="rId24"/>
    <p:sldLayoutId id="2147483674" r:id="rId25"/>
    <p:sldLayoutId id="2147483718" r:id="rId26"/>
    <p:sldLayoutId id="2147483676" r:id="rId27"/>
    <p:sldLayoutId id="2147483663" r:id="rId28"/>
    <p:sldLayoutId id="2147483666" r:id="rId29"/>
    <p:sldLayoutId id="2147483745" r:id="rId30"/>
    <p:sldLayoutId id="2147483747" r:id="rId31"/>
    <p:sldLayoutId id="2147483748" r:id="rId32"/>
    <p:sldLayoutId id="2147483750" r:id="rId33"/>
    <p:sldLayoutId id="2147483668" r:id="rId34"/>
    <p:sldLayoutId id="2147483722" r:id="rId35"/>
    <p:sldLayoutId id="2147483723" r:id="rId36"/>
    <p:sldLayoutId id="2147483734" r:id="rId37"/>
    <p:sldLayoutId id="2147483740" r:id="rId38"/>
    <p:sldLayoutId id="2147483724" r:id="rId39"/>
    <p:sldLayoutId id="2147483726" r:id="rId40"/>
    <p:sldLayoutId id="2147483727" r:id="rId41"/>
    <p:sldLayoutId id="2147483733" r:id="rId42"/>
    <p:sldLayoutId id="2147483730" r:id="rId43"/>
    <p:sldLayoutId id="2147483677" r:id="rId44"/>
    <p:sldLayoutId id="2147483680" r:id="rId45"/>
    <p:sldLayoutId id="2147483685" r:id="rId46"/>
    <p:sldLayoutId id="2147483686" r:id="rId47"/>
    <p:sldLayoutId id="2147483690" r:id="rId48"/>
    <p:sldLayoutId id="2147483691" r:id="rId49"/>
    <p:sldLayoutId id="2147483692" r:id="rId50"/>
    <p:sldLayoutId id="2147483693" r:id="rId51"/>
    <p:sldLayoutId id="2147483752" r:id="rId52"/>
    <p:sldLayoutId id="2147483712" r:id="rId53"/>
    <p:sldLayoutId id="2147483812" r:id="rId54"/>
    <p:sldLayoutId id="2147483816" r:id="rId55"/>
    <p:sldLayoutId id="2147483817" r:id="rId56"/>
    <p:sldLayoutId id="2147483818" r:id="rId5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8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8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E819EA8F-1626-47EB-9414-31E1DA28FF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341" y="952109"/>
            <a:ext cx="5261317" cy="14108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7874C9-79B2-46AF-A7F1-5EB89FCA850B}"/>
              </a:ext>
            </a:extLst>
          </p:cNvPr>
          <p:cNvSpPr txBox="1"/>
          <p:nvPr/>
        </p:nvSpPr>
        <p:spPr>
          <a:xfrm>
            <a:off x="900879" y="4594967"/>
            <a:ext cx="10523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latin typeface="Lato Black" panose="020F0A02020204030203" pitchFamily="34" charset="0"/>
              </a:rPr>
              <a:t>American 1 Credit Union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056C4B3-5F63-44C4-A1B9-6B6399C0CB73}"/>
              </a:ext>
            </a:extLst>
          </p:cNvPr>
          <p:cNvGrpSpPr/>
          <p:nvPr/>
        </p:nvGrpSpPr>
        <p:grpSpPr>
          <a:xfrm>
            <a:off x="5403227" y="3945111"/>
            <a:ext cx="1385543" cy="67706"/>
            <a:chOff x="5213429" y="4257551"/>
            <a:chExt cx="1385543" cy="24674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1A782E6-E8E4-454A-AE8F-FB63E4F55773}"/>
                </a:ext>
              </a:extLst>
            </p:cNvPr>
            <p:cNvSpPr/>
            <p:nvPr/>
          </p:nvSpPr>
          <p:spPr>
            <a:xfrm>
              <a:off x="5213429" y="4257551"/>
              <a:ext cx="246743" cy="24674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6684E2C-6F32-4AF0-A3E2-6A5661033612}"/>
                </a:ext>
              </a:extLst>
            </p:cNvPr>
            <p:cNvSpPr/>
            <p:nvPr/>
          </p:nvSpPr>
          <p:spPr>
            <a:xfrm>
              <a:off x="5593029" y="4257551"/>
              <a:ext cx="246743" cy="24674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D5BC02A-C266-437C-A42F-9560DB0FBFA7}"/>
                </a:ext>
              </a:extLst>
            </p:cNvPr>
            <p:cNvSpPr/>
            <p:nvPr/>
          </p:nvSpPr>
          <p:spPr>
            <a:xfrm>
              <a:off x="5972629" y="4257551"/>
              <a:ext cx="246743" cy="246743"/>
            </a:xfrm>
            <a:prstGeom prst="rect">
              <a:avLst/>
            </a:prstGeom>
            <a:solidFill>
              <a:srgbClr val="70090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BD0F723-64AC-41FE-A9E8-8A70E927E7A2}"/>
                </a:ext>
              </a:extLst>
            </p:cNvPr>
            <p:cNvSpPr/>
            <p:nvPr/>
          </p:nvSpPr>
          <p:spPr>
            <a:xfrm>
              <a:off x="6352229" y="4257551"/>
              <a:ext cx="246743" cy="24674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96E86A46-67C1-0131-4A21-75F97C74DF28}"/>
              </a:ext>
            </a:extLst>
          </p:cNvPr>
          <p:cNvSpPr txBox="1"/>
          <p:nvPr/>
        </p:nvSpPr>
        <p:spPr>
          <a:xfrm>
            <a:off x="768022" y="2747319"/>
            <a:ext cx="10523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2"/>
                </a:solidFill>
                <a:latin typeface="Lato Black" panose="020F0A02020204030203" pitchFamily="34" charset="0"/>
              </a:rPr>
              <a:t>HOW TO SERVE FIRST-TIME AUTO BUYERS</a:t>
            </a:r>
          </a:p>
        </p:txBody>
      </p:sp>
      <p:sp>
        <p:nvSpPr>
          <p:cNvPr id="17" name="AutoShape 2" descr="Home">
            <a:extLst>
              <a:ext uri="{FF2B5EF4-FFF2-40B4-BE49-F238E27FC236}">
                <a16:creationId xmlns:a16="http://schemas.microsoft.com/office/drawing/2014/main" id="{D98E7E16-B6CF-9A6E-0F58-AFD1081A1E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1421842" cy="1421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874157-1173-BA33-E7F8-92BF6EBAA9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699386" y="5324286"/>
            <a:ext cx="2926080" cy="875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6069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3236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10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658433" y="1053251"/>
            <a:ext cx="10988924" cy="564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t" anchorCtr="0">
            <a:noAutofit/>
          </a:bodyPr>
          <a:lstStyle/>
          <a:p>
            <a:pPr marL="495296" indent="-342900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206 First Time Auto Buyer loans closed</a:t>
            </a:r>
          </a:p>
          <a:p>
            <a:pPr marL="952496" lvl="1" indent="-342900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$2,556,886 in total lending</a:t>
            </a:r>
          </a:p>
          <a:p>
            <a:pPr marL="952496" lvl="1" indent="-342900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Average loan amount of $12,412</a:t>
            </a:r>
          </a:p>
          <a:p>
            <a:pPr marL="952496" lvl="1" indent="-342900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Over 79% have companion Credit Card (164)</a:t>
            </a:r>
          </a:p>
          <a:p>
            <a:pPr marL="1409696" lvl="2" indent="-342900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122 with a balance</a:t>
            </a:r>
          </a:p>
          <a:p>
            <a:pPr marL="1866896" lvl="3" indent="-342900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Total balance on these cards $203,210</a:t>
            </a:r>
          </a:p>
          <a:p>
            <a:pPr marL="1866896" lvl="3" indent="-342900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49% total utilization</a:t>
            </a:r>
          </a:p>
          <a:p>
            <a:pPr marL="2324096" lvl="4" indent="-342900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2 are 60+ days delinquent</a:t>
            </a:r>
          </a:p>
          <a:p>
            <a:pPr marL="952496" lvl="1" indent="-342900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Average credit score since loan opening (excluding current no scores) is 647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772223" y="474438"/>
            <a:ext cx="1087513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Results to Date</a:t>
            </a:r>
          </a:p>
        </p:txBody>
      </p:sp>
    </p:spTree>
    <p:extLst>
      <p:ext uri="{BB962C8B-B14F-4D97-AF65-F5344CB8AC3E}">
        <p14:creationId xmlns:p14="http://schemas.microsoft.com/office/powerpoint/2010/main" val="2840223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3236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11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658433" y="995980"/>
            <a:ext cx="10988924" cy="564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t" anchorCtr="0">
            <a:noAutofit/>
          </a:bodyPr>
          <a:lstStyle/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400" b="1" dirty="0">
              <a:highlight>
                <a:srgbClr val="FFFF00"/>
              </a:highlight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400" b="1" dirty="0">
              <a:highlight>
                <a:srgbClr val="FFFF00"/>
              </a:highlight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400" b="1" dirty="0">
              <a:highlight>
                <a:srgbClr val="FFFF00"/>
              </a:highlight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400" b="1" dirty="0">
              <a:highlight>
                <a:srgbClr val="FFFF00"/>
              </a:highlight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400" b="1" dirty="0">
              <a:highlight>
                <a:srgbClr val="FFFF00"/>
              </a:highlight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400" b="1" dirty="0">
              <a:highlight>
                <a:srgbClr val="FFFF00"/>
              </a:highlight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400" b="1" dirty="0">
              <a:highlight>
                <a:srgbClr val="FFFF00"/>
              </a:highlight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400" b="1" dirty="0">
              <a:highlight>
                <a:srgbClr val="FFFF00"/>
              </a:highlight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400" b="1" dirty="0">
              <a:highlight>
                <a:srgbClr val="FFFF00"/>
              </a:highlight>
              <a:latin typeface="+mj-lt"/>
              <a:ea typeface="Roboto" panose="020B0604020202020204" charset="0"/>
              <a:cs typeface="Arial"/>
              <a:sym typeface="Arial"/>
            </a:endParaRPr>
          </a:p>
          <a:p>
            <a:pPr marL="152396" algn="ctr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47% of First Time Auto Buyer Loans to New Members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772223" y="474438"/>
            <a:ext cx="1087513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Results to Date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3352D2-8F8C-5831-304A-11C9AA080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757" y="933710"/>
            <a:ext cx="8286486" cy="492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7163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3236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12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658433" y="980896"/>
            <a:ext cx="10988924" cy="564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t" anchorCtr="0">
            <a:noAutofit/>
          </a:bodyPr>
          <a:lstStyle/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r>
              <a:rPr lang="en-US" sz="2400" b="1" dirty="0">
                <a:latin typeface="+mj-lt"/>
                <a:ea typeface="Roboto" panose="020B0604020202020204" charset="0"/>
                <a:cs typeface="Arial"/>
                <a:sym typeface="Arial"/>
              </a:rPr>
              <a:t>Reviews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i="1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“The service was amazing, and they made sure it was as easy as possible for me. As someone who has never had a loan, or even credit, Adam was super helpful and explained everything to me and made sure I got the best loan I could.”</a:t>
            </a:r>
            <a:endParaRPr lang="en-US" sz="1800" i="1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800" i="1" dirty="0">
              <a:effectLst/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i="1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“The staff, explanations, and overall experience were absolutely amazing. Marcos is a very good employee. I'm 18 and just got my first truck. Marcos answered every question I had very clearly. He explained things so I could understand them without a problem.”</a:t>
            </a:r>
            <a:endParaRPr lang="en-US" sz="1800" i="1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highlight>
                  <a:srgbClr val="FFFFFF"/>
                </a:highlight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1800" i="1" dirty="0">
              <a:effectLst/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i="1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“This place changed my life. I got my own car and a line of credit to build my credit up so I can accomplish things in the future. Everyone was nice and easy to work with. They were quick with their work. I already recommended a few friends to go to American 1. “</a:t>
            </a:r>
            <a:endParaRPr lang="en-US" sz="1800" i="1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400" b="1" dirty="0">
              <a:latin typeface="+mj-lt"/>
              <a:ea typeface="Roboto" panose="020B0604020202020204" charset="0"/>
              <a:cs typeface="Arial"/>
              <a:sym typeface="Arial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772223" y="474438"/>
            <a:ext cx="1087513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Results to Date</a:t>
            </a:r>
          </a:p>
        </p:txBody>
      </p:sp>
    </p:spTree>
    <p:extLst>
      <p:ext uri="{BB962C8B-B14F-4D97-AF65-F5344CB8AC3E}">
        <p14:creationId xmlns:p14="http://schemas.microsoft.com/office/powerpoint/2010/main" val="253551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3236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13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658433" y="995980"/>
            <a:ext cx="10988924" cy="564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This is another way to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serve the underserved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as a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lack of knowledge can turn buying a car into a predatory experience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 if the borrower doesn’t have a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trusted financial partner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We dealt with some fraud initially, which our team was pretty quick to identify. It was an early lesson on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effectively preparing for, tracking and managing new risks.</a:t>
            </a: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Our advice is to carefully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plan how to track the program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internally to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enable timely course corrections.</a:t>
            </a: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It’s also important to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maintain contact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with these borrowers. By continuing to have conversations and review their credit report with them after a year, it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opens the door to additional insights and avenues to financial wellness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</a:t>
            </a:r>
            <a:endParaRPr lang="en-US" sz="2400" b="1" dirty="0">
              <a:latin typeface="+mj-lt"/>
              <a:ea typeface="Roboto" panose="020B0604020202020204" charset="0"/>
              <a:cs typeface="Arial"/>
              <a:sym typeface="Arial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772223" y="474438"/>
            <a:ext cx="10875134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Lessons &amp; Future Plans</a:t>
            </a:r>
          </a:p>
        </p:txBody>
      </p:sp>
    </p:spTree>
    <p:extLst>
      <p:ext uri="{BB962C8B-B14F-4D97-AF65-F5344CB8AC3E}">
        <p14:creationId xmlns:p14="http://schemas.microsoft.com/office/powerpoint/2010/main" val="1435548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24206F-EB1E-46EF-8742-0A6876B0CC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Q&amp;A Discussion Period</a:t>
            </a:r>
          </a:p>
          <a:p>
            <a:endParaRPr lang="en-US" dirty="0"/>
          </a:p>
        </p:txBody>
      </p:sp>
      <p:pic>
        <p:nvPicPr>
          <p:cNvPr id="5" name="Picture Placeholder 4" descr="A green plant in a forest&#10;&#10;Description automatically generated">
            <a:extLst>
              <a:ext uri="{FF2B5EF4-FFF2-40B4-BE49-F238E27FC236}">
                <a16:creationId xmlns:a16="http://schemas.microsoft.com/office/drawing/2014/main" id="{9E9716C6-A0F0-423D-9839-500F5C306F0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96" r="276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8385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3007093" y="4036040"/>
            <a:ext cx="2222440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1001 Connecticut Ave NW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Ste. 1001</a:t>
            </a:r>
          </a:p>
          <a:p>
            <a:pPr>
              <a:lnSpc>
                <a:spcPct val="150000"/>
              </a:lnSpc>
            </a:pP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Washington, DC 20036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234373" y="4173003"/>
            <a:ext cx="1318699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800-</a:t>
            </a:r>
            <a:r>
              <a:rPr lang="en-US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446-7453</a:t>
            </a:r>
            <a:endParaRPr lang="id-ID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65903" y="4173003"/>
            <a:ext cx="2084684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@</a:t>
            </a: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.com</a:t>
            </a:r>
          </a:p>
          <a:p>
            <a:pPr>
              <a:lnSpc>
                <a:spcPct val="150000"/>
              </a:lnSpc>
            </a:pP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</a:t>
            </a:r>
            <a:r>
              <a:rPr lang="en-US" sz="12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callahan</a:t>
            </a:r>
            <a:r>
              <a:rPr lang="id-ID" sz="12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.com</a:t>
            </a:r>
            <a:endParaRPr lang="en-US" sz="12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2134442" y="4161631"/>
            <a:ext cx="494142" cy="509110"/>
            <a:chOff x="2881183" y="5033900"/>
            <a:chExt cx="199595" cy="205641"/>
          </a:xfrm>
          <a:solidFill>
            <a:schemeClr val="accent1"/>
          </a:solidFill>
        </p:grpSpPr>
        <p:sp>
          <p:nvSpPr>
            <p:cNvPr id="44" name="Rectangle 1512"/>
            <p:cNvSpPr>
              <a:spLocks noChangeArrowheads="1"/>
            </p:cNvSpPr>
            <p:nvPr/>
          </p:nvSpPr>
          <p:spPr bwMode="auto">
            <a:xfrm>
              <a:off x="2953763" y="5088331"/>
              <a:ext cx="18147" cy="241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5" name="Rectangle 1513"/>
            <p:cNvSpPr>
              <a:spLocks noChangeArrowheads="1"/>
            </p:cNvSpPr>
            <p:nvPr/>
          </p:nvSpPr>
          <p:spPr bwMode="auto">
            <a:xfrm>
              <a:off x="2990052" y="5088331"/>
              <a:ext cx="18147" cy="241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6" name="Rectangle 1514"/>
            <p:cNvSpPr>
              <a:spLocks noChangeArrowheads="1"/>
            </p:cNvSpPr>
            <p:nvPr/>
          </p:nvSpPr>
          <p:spPr bwMode="auto">
            <a:xfrm>
              <a:off x="2953763" y="5130671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7" name="Rectangle 1515"/>
            <p:cNvSpPr>
              <a:spLocks noChangeArrowheads="1"/>
            </p:cNvSpPr>
            <p:nvPr/>
          </p:nvSpPr>
          <p:spPr bwMode="auto">
            <a:xfrm>
              <a:off x="2990052" y="5130671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8" name="Rectangle 1516"/>
            <p:cNvSpPr>
              <a:spLocks noChangeArrowheads="1"/>
            </p:cNvSpPr>
            <p:nvPr/>
          </p:nvSpPr>
          <p:spPr bwMode="auto">
            <a:xfrm>
              <a:off x="2911421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49" name="Rectangle 1517"/>
            <p:cNvSpPr>
              <a:spLocks noChangeArrowheads="1"/>
            </p:cNvSpPr>
            <p:nvPr/>
          </p:nvSpPr>
          <p:spPr bwMode="auto">
            <a:xfrm>
              <a:off x="2953763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0" name="Rectangle 1518"/>
            <p:cNvSpPr>
              <a:spLocks noChangeArrowheads="1"/>
            </p:cNvSpPr>
            <p:nvPr/>
          </p:nvSpPr>
          <p:spPr bwMode="auto">
            <a:xfrm>
              <a:off x="2990052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1" name="Rectangle 1519"/>
            <p:cNvSpPr>
              <a:spLocks noChangeArrowheads="1"/>
            </p:cNvSpPr>
            <p:nvPr/>
          </p:nvSpPr>
          <p:spPr bwMode="auto">
            <a:xfrm>
              <a:off x="3032387" y="5173008"/>
              <a:ext cx="18147" cy="1814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  <p:sp>
          <p:nvSpPr>
            <p:cNvPr id="52" name="Freeform 1520"/>
            <p:cNvSpPr>
              <a:spLocks noEditPoints="1"/>
            </p:cNvSpPr>
            <p:nvPr/>
          </p:nvSpPr>
          <p:spPr bwMode="auto">
            <a:xfrm>
              <a:off x="2881183" y="5033900"/>
              <a:ext cx="199595" cy="205641"/>
            </a:xfrm>
            <a:custGeom>
              <a:avLst/>
              <a:gdLst>
                <a:gd name="T0" fmla="*/ 79 w 99"/>
                <a:gd name="T1" fmla="*/ 54 h 103"/>
                <a:gd name="T2" fmla="*/ 79 w 99"/>
                <a:gd name="T3" fmla="*/ 15 h 103"/>
                <a:gd name="T4" fmla="*/ 78 w 99"/>
                <a:gd name="T5" fmla="*/ 11 h 103"/>
                <a:gd name="T6" fmla="*/ 74 w 99"/>
                <a:gd name="T7" fmla="*/ 10 h 103"/>
                <a:gd name="T8" fmla="*/ 64 w 99"/>
                <a:gd name="T9" fmla="*/ 5 h 103"/>
                <a:gd name="T10" fmla="*/ 64 w 99"/>
                <a:gd name="T11" fmla="*/ 2 h 103"/>
                <a:gd name="T12" fmla="*/ 62 w 99"/>
                <a:gd name="T13" fmla="*/ 0 h 103"/>
                <a:gd name="T14" fmla="*/ 39 w 99"/>
                <a:gd name="T15" fmla="*/ 0 h 103"/>
                <a:gd name="T16" fmla="*/ 37 w 99"/>
                <a:gd name="T17" fmla="*/ 0 h 103"/>
                <a:gd name="T18" fmla="*/ 35 w 99"/>
                <a:gd name="T19" fmla="*/ 2 h 103"/>
                <a:gd name="T20" fmla="*/ 35 w 99"/>
                <a:gd name="T21" fmla="*/ 10 h 103"/>
                <a:gd name="T22" fmla="*/ 25 w 99"/>
                <a:gd name="T23" fmla="*/ 10 h 103"/>
                <a:gd name="T24" fmla="*/ 21 w 99"/>
                <a:gd name="T25" fmla="*/ 11 h 103"/>
                <a:gd name="T26" fmla="*/ 20 w 99"/>
                <a:gd name="T27" fmla="*/ 15 h 103"/>
                <a:gd name="T28" fmla="*/ 5 w 99"/>
                <a:gd name="T29" fmla="*/ 54 h 103"/>
                <a:gd name="T30" fmla="*/ 2 w 99"/>
                <a:gd name="T31" fmla="*/ 54 h 103"/>
                <a:gd name="T32" fmla="*/ 0 w 99"/>
                <a:gd name="T33" fmla="*/ 56 h 103"/>
                <a:gd name="T34" fmla="*/ 0 w 99"/>
                <a:gd name="T35" fmla="*/ 98 h 103"/>
                <a:gd name="T36" fmla="*/ 0 w 99"/>
                <a:gd name="T37" fmla="*/ 101 h 103"/>
                <a:gd name="T38" fmla="*/ 2 w 99"/>
                <a:gd name="T39" fmla="*/ 103 h 103"/>
                <a:gd name="T40" fmla="*/ 94 w 99"/>
                <a:gd name="T41" fmla="*/ 103 h 103"/>
                <a:gd name="T42" fmla="*/ 96 w 99"/>
                <a:gd name="T43" fmla="*/ 103 h 103"/>
                <a:gd name="T44" fmla="*/ 99 w 99"/>
                <a:gd name="T45" fmla="*/ 101 h 103"/>
                <a:gd name="T46" fmla="*/ 99 w 99"/>
                <a:gd name="T47" fmla="*/ 59 h 103"/>
                <a:gd name="T48" fmla="*/ 99 w 99"/>
                <a:gd name="T49" fmla="*/ 56 h 103"/>
                <a:gd name="T50" fmla="*/ 96 w 99"/>
                <a:gd name="T51" fmla="*/ 54 h 103"/>
                <a:gd name="T52" fmla="*/ 94 w 99"/>
                <a:gd name="T53" fmla="*/ 54 h 103"/>
                <a:gd name="T54" fmla="*/ 59 w 99"/>
                <a:gd name="T55" fmla="*/ 93 h 103"/>
                <a:gd name="T56" fmla="*/ 39 w 99"/>
                <a:gd name="T57" fmla="*/ 84 h 103"/>
                <a:gd name="T58" fmla="*/ 10 w 99"/>
                <a:gd name="T59" fmla="*/ 93 h 103"/>
                <a:gd name="T60" fmla="*/ 25 w 99"/>
                <a:gd name="T61" fmla="*/ 64 h 103"/>
                <a:gd name="T62" fmla="*/ 27 w 99"/>
                <a:gd name="T63" fmla="*/ 64 h 103"/>
                <a:gd name="T64" fmla="*/ 30 w 99"/>
                <a:gd name="T65" fmla="*/ 61 h 103"/>
                <a:gd name="T66" fmla="*/ 30 w 99"/>
                <a:gd name="T67" fmla="*/ 19 h 103"/>
                <a:gd name="T68" fmla="*/ 39 w 99"/>
                <a:gd name="T69" fmla="*/ 19 h 103"/>
                <a:gd name="T70" fmla="*/ 43 w 99"/>
                <a:gd name="T71" fmla="*/ 18 h 103"/>
                <a:gd name="T72" fmla="*/ 44 w 99"/>
                <a:gd name="T73" fmla="*/ 15 h 103"/>
                <a:gd name="T74" fmla="*/ 54 w 99"/>
                <a:gd name="T75" fmla="*/ 10 h 103"/>
                <a:gd name="T76" fmla="*/ 54 w 99"/>
                <a:gd name="T77" fmla="*/ 15 h 103"/>
                <a:gd name="T78" fmla="*/ 56 w 99"/>
                <a:gd name="T79" fmla="*/ 18 h 103"/>
                <a:gd name="T80" fmla="*/ 59 w 99"/>
                <a:gd name="T81" fmla="*/ 19 h 103"/>
                <a:gd name="T82" fmla="*/ 69 w 99"/>
                <a:gd name="T83" fmla="*/ 59 h 103"/>
                <a:gd name="T84" fmla="*/ 69 w 99"/>
                <a:gd name="T85" fmla="*/ 61 h 103"/>
                <a:gd name="T86" fmla="*/ 72 w 99"/>
                <a:gd name="T87" fmla="*/ 64 h 103"/>
                <a:gd name="T88" fmla="*/ 89 w 99"/>
                <a:gd name="T89" fmla="*/ 6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9" h="103">
                  <a:moveTo>
                    <a:pt x="94" y="54"/>
                  </a:moveTo>
                  <a:lnTo>
                    <a:pt x="79" y="54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79" y="12"/>
                  </a:lnTo>
                  <a:lnTo>
                    <a:pt x="78" y="11"/>
                  </a:lnTo>
                  <a:lnTo>
                    <a:pt x="76" y="10"/>
                  </a:lnTo>
                  <a:lnTo>
                    <a:pt x="74" y="10"/>
                  </a:lnTo>
                  <a:lnTo>
                    <a:pt x="64" y="10"/>
                  </a:lnTo>
                  <a:lnTo>
                    <a:pt x="64" y="5"/>
                  </a:lnTo>
                  <a:lnTo>
                    <a:pt x="64" y="5"/>
                  </a:lnTo>
                  <a:lnTo>
                    <a:pt x="64" y="2"/>
                  </a:lnTo>
                  <a:lnTo>
                    <a:pt x="63" y="1"/>
                  </a:lnTo>
                  <a:lnTo>
                    <a:pt x="62" y="0"/>
                  </a:lnTo>
                  <a:lnTo>
                    <a:pt x="5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7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5"/>
                  </a:lnTo>
                  <a:lnTo>
                    <a:pt x="3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2" y="10"/>
                  </a:lnTo>
                  <a:lnTo>
                    <a:pt x="21" y="11"/>
                  </a:lnTo>
                  <a:lnTo>
                    <a:pt x="20" y="12"/>
                  </a:lnTo>
                  <a:lnTo>
                    <a:pt x="20" y="15"/>
                  </a:lnTo>
                  <a:lnTo>
                    <a:pt x="20" y="54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2" y="54"/>
                  </a:lnTo>
                  <a:lnTo>
                    <a:pt x="1" y="55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1"/>
                  </a:lnTo>
                  <a:lnTo>
                    <a:pt x="1" y="102"/>
                  </a:lnTo>
                  <a:lnTo>
                    <a:pt x="2" y="103"/>
                  </a:lnTo>
                  <a:lnTo>
                    <a:pt x="5" y="103"/>
                  </a:lnTo>
                  <a:lnTo>
                    <a:pt x="94" y="103"/>
                  </a:lnTo>
                  <a:lnTo>
                    <a:pt x="94" y="103"/>
                  </a:lnTo>
                  <a:lnTo>
                    <a:pt x="96" y="103"/>
                  </a:lnTo>
                  <a:lnTo>
                    <a:pt x="97" y="102"/>
                  </a:lnTo>
                  <a:lnTo>
                    <a:pt x="99" y="101"/>
                  </a:lnTo>
                  <a:lnTo>
                    <a:pt x="99" y="98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6"/>
                  </a:lnTo>
                  <a:lnTo>
                    <a:pt x="97" y="55"/>
                  </a:lnTo>
                  <a:lnTo>
                    <a:pt x="96" y="54"/>
                  </a:lnTo>
                  <a:lnTo>
                    <a:pt x="94" y="54"/>
                  </a:lnTo>
                  <a:lnTo>
                    <a:pt x="94" y="54"/>
                  </a:lnTo>
                  <a:close/>
                  <a:moveTo>
                    <a:pt x="89" y="93"/>
                  </a:moveTo>
                  <a:lnTo>
                    <a:pt x="59" y="93"/>
                  </a:lnTo>
                  <a:lnTo>
                    <a:pt x="59" y="84"/>
                  </a:lnTo>
                  <a:lnTo>
                    <a:pt x="39" y="84"/>
                  </a:lnTo>
                  <a:lnTo>
                    <a:pt x="39" y="93"/>
                  </a:lnTo>
                  <a:lnTo>
                    <a:pt x="10" y="93"/>
                  </a:lnTo>
                  <a:lnTo>
                    <a:pt x="10" y="64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7" y="64"/>
                  </a:lnTo>
                  <a:lnTo>
                    <a:pt x="28" y="63"/>
                  </a:lnTo>
                  <a:lnTo>
                    <a:pt x="30" y="61"/>
                  </a:lnTo>
                  <a:lnTo>
                    <a:pt x="30" y="59"/>
                  </a:lnTo>
                  <a:lnTo>
                    <a:pt x="30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2" y="19"/>
                  </a:lnTo>
                  <a:lnTo>
                    <a:pt x="43" y="18"/>
                  </a:lnTo>
                  <a:lnTo>
                    <a:pt x="44" y="17"/>
                  </a:lnTo>
                  <a:lnTo>
                    <a:pt x="44" y="15"/>
                  </a:lnTo>
                  <a:lnTo>
                    <a:pt x="44" y="10"/>
                  </a:lnTo>
                  <a:lnTo>
                    <a:pt x="54" y="10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7"/>
                  </a:lnTo>
                  <a:lnTo>
                    <a:pt x="56" y="18"/>
                  </a:lnTo>
                  <a:lnTo>
                    <a:pt x="57" y="19"/>
                  </a:lnTo>
                  <a:lnTo>
                    <a:pt x="59" y="19"/>
                  </a:lnTo>
                  <a:lnTo>
                    <a:pt x="69" y="1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61"/>
                  </a:lnTo>
                  <a:lnTo>
                    <a:pt x="70" y="63"/>
                  </a:lnTo>
                  <a:lnTo>
                    <a:pt x="72" y="64"/>
                  </a:lnTo>
                  <a:lnTo>
                    <a:pt x="74" y="64"/>
                  </a:lnTo>
                  <a:lnTo>
                    <a:pt x="89" y="64"/>
                  </a:lnTo>
                  <a:lnTo>
                    <a:pt x="89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 u="sng"/>
            </a:p>
          </p:txBody>
        </p:sp>
      </p:grpSp>
      <p:sp>
        <p:nvSpPr>
          <p:cNvPr id="53" name="Freeform 1140"/>
          <p:cNvSpPr>
            <a:spLocks noEditPoints="1"/>
          </p:cNvSpPr>
          <p:nvPr/>
        </p:nvSpPr>
        <p:spPr bwMode="auto">
          <a:xfrm>
            <a:off x="5293252" y="4295654"/>
            <a:ext cx="494142" cy="314457"/>
          </a:xfrm>
          <a:custGeom>
            <a:avLst/>
            <a:gdLst>
              <a:gd name="T0" fmla="*/ 89 w 99"/>
              <a:gd name="T1" fmla="*/ 0 h 64"/>
              <a:gd name="T2" fmla="*/ 10 w 99"/>
              <a:gd name="T3" fmla="*/ 0 h 64"/>
              <a:gd name="T4" fmla="*/ 10 w 99"/>
              <a:gd name="T5" fmla="*/ 0 h 64"/>
              <a:gd name="T6" fmla="*/ 6 w 99"/>
              <a:gd name="T7" fmla="*/ 1 h 64"/>
              <a:gd name="T8" fmla="*/ 2 w 99"/>
              <a:gd name="T9" fmla="*/ 3 h 64"/>
              <a:gd name="T10" fmla="*/ 1 w 99"/>
              <a:gd name="T11" fmla="*/ 6 h 64"/>
              <a:gd name="T12" fmla="*/ 0 w 99"/>
              <a:gd name="T13" fmla="*/ 10 h 64"/>
              <a:gd name="T14" fmla="*/ 0 w 99"/>
              <a:gd name="T15" fmla="*/ 54 h 64"/>
              <a:gd name="T16" fmla="*/ 0 w 99"/>
              <a:gd name="T17" fmla="*/ 54 h 64"/>
              <a:gd name="T18" fmla="*/ 1 w 99"/>
              <a:gd name="T19" fmla="*/ 58 h 64"/>
              <a:gd name="T20" fmla="*/ 2 w 99"/>
              <a:gd name="T21" fmla="*/ 62 h 64"/>
              <a:gd name="T22" fmla="*/ 6 w 99"/>
              <a:gd name="T23" fmla="*/ 63 h 64"/>
              <a:gd name="T24" fmla="*/ 10 w 99"/>
              <a:gd name="T25" fmla="*/ 64 h 64"/>
              <a:gd name="T26" fmla="*/ 89 w 99"/>
              <a:gd name="T27" fmla="*/ 64 h 64"/>
              <a:gd name="T28" fmla="*/ 89 w 99"/>
              <a:gd name="T29" fmla="*/ 64 h 64"/>
              <a:gd name="T30" fmla="*/ 93 w 99"/>
              <a:gd name="T31" fmla="*/ 63 h 64"/>
              <a:gd name="T32" fmla="*/ 96 w 99"/>
              <a:gd name="T33" fmla="*/ 62 h 64"/>
              <a:gd name="T34" fmla="*/ 97 w 99"/>
              <a:gd name="T35" fmla="*/ 58 h 64"/>
              <a:gd name="T36" fmla="*/ 99 w 99"/>
              <a:gd name="T37" fmla="*/ 54 h 64"/>
              <a:gd name="T38" fmla="*/ 99 w 99"/>
              <a:gd name="T39" fmla="*/ 10 h 64"/>
              <a:gd name="T40" fmla="*/ 99 w 99"/>
              <a:gd name="T41" fmla="*/ 10 h 64"/>
              <a:gd name="T42" fmla="*/ 97 w 99"/>
              <a:gd name="T43" fmla="*/ 6 h 64"/>
              <a:gd name="T44" fmla="*/ 96 w 99"/>
              <a:gd name="T45" fmla="*/ 3 h 64"/>
              <a:gd name="T46" fmla="*/ 93 w 99"/>
              <a:gd name="T47" fmla="*/ 1 h 64"/>
              <a:gd name="T48" fmla="*/ 89 w 99"/>
              <a:gd name="T49" fmla="*/ 0 h 64"/>
              <a:gd name="T50" fmla="*/ 89 w 99"/>
              <a:gd name="T51" fmla="*/ 0 h 64"/>
              <a:gd name="T52" fmla="*/ 79 w 99"/>
              <a:gd name="T53" fmla="*/ 10 h 64"/>
              <a:gd name="T54" fmla="*/ 49 w 99"/>
              <a:gd name="T55" fmla="*/ 28 h 64"/>
              <a:gd name="T56" fmla="*/ 20 w 99"/>
              <a:gd name="T57" fmla="*/ 10 h 64"/>
              <a:gd name="T58" fmla="*/ 79 w 99"/>
              <a:gd name="T59" fmla="*/ 10 h 64"/>
              <a:gd name="T60" fmla="*/ 10 w 99"/>
              <a:gd name="T61" fmla="*/ 54 h 64"/>
              <a:gd name="T62" fmla="*/ 10 w 99"/>
              <a:gd name="T63" fmla="*/ 16 h 64"/>
              <a:gd name="T64" fmla="*/ 47 w 99"/>
              <a:gd name="T65" fmla="*/ 38 h 64"/>
              <a:gd name="T66" fmla="*/ 47 w 99"/>
              <a:gd name="T67" fmla="*/ 38 h 64"/>
              <a:gd name="T68" fmla="*/ 49 w 99"/>
              <a:gd name="T69" fmla="*/ 40 h 64"/>
              <a:gd name="T70" fmla="*/ 49 w 99"/>
              <a:gd name="T71" fmla="*/ 40 h 64"/>
              <a:gd name="T72" fmla="*/ 52 w 99"/>
              <a:gd name="T73" fmla="*/ 38 h 64"/>
              <a:gd name="T74" fmla="*/ 89 w 99"/>
              <a:gd name="T75" fmla="*/ 16 h 64"/>
              <a:gd name="T76" fmla="*/ 89 w 99"/>
              <a:gd name="T77" fmla="*/ 54 h 64"/>
              <a:gd name="T78" fmla="*/ 10 w 99"/>
              <a:gd name="T79" fmla="*/ 5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9" h="64">
                <a:moveTo>
                  <a:pt x="89" y="0"/>
                </a:moveTo>
                <a:lnTo>
                  <a:pt x="10" y="0"/>
                </a:lnTo>
                <a:lnTo>
                  <a:pt x="10" y="0"/>
                </a:lnTo>
                <a:lnTo>
                  <a:pt x="6" y="1"/>
                </a:lnTo>
                <a:lnTo>
                  <a:pt x="2" y="3"/>
                </a:lnTo>
                <a:lnTo>
                  <a:pt x="1" y="6"/>
                </a:lnTo>
                <a:lnTo>
                  <a:pt x="0" y="10"/>
                </a:lnTo>
                <a:lnTo>
                  <a:pt x="0" y="54"/>
                </a:lnTo>
                <a:lnTo>
                  <a:pt x="0" y="54"/>
                </a:lnTo>
                <a:lnTo>
                  <a:pt x="1" y="58"/>
                </a:lnTo>
                <a:lnTo>
                  <a:pt x="2" y="62"/>
                </a:lnTo>
                <a:lnTo>
                  <a:pt x="6" y="63"/>
                </a:lnTo>
                <a:lnTo>
                  <a:pt x="10" y="64"/>
                </a:lnTo>
                <a:lnTo>
                  <a:pt x="89" y="64"/>
                </a:lnTo>
                <a:lnTo>
                  <a:pt x="89" y="64"/>
                </a:lnTo>
                <a:lnTo>
                  <a:pt x="93" y="63"/>
                </a:lnTo>
                <a:lnTo>
                  <a:pt x="96" y="62"/>
                </a:lnTo>
                <a:lnTo>
                  <a:pt x="97" y="58"/>
                </a:lnTo>
                <a:lnTo>
                  <a:pt x="99" y="54"/>
                </a:lnTo>
                <a:lnTo>
                  <a:pt x="99" y="10"/>
                </a:lnTo>
                <a:lnTo>
                  <a:pt x="99" y="10"/>
                </a:lnTo>
                <a:lnTo>
                  <a:pt x="97" y="6"/>
                </a:lnTo>
                <a:lnTo>
                  <a:pt x="96" y="3"/>
                </a:lnTo>
                <a:lnTo>
                  <a:pt x="93" y="1"/>
                </a:lnTo>
                <a:lnTo>
                  <a:pt x="89" y="0"/>
                </a:lnTo>
                <a:lnTo>
                  <a:pt x="89" y="0"/>
                </a:lnTo>
                <a:close/>
                <a:moveTo>
                  <a:pt x="79" y="10"/>
                </a:moveTo>
                <a:lnTo>
                  <a:pt x="49" y="28"/>
                </a:lnTo>
                <a:lnTo>
                  <a:pt x="20" y="10"/>
                </a:lnTo>
                <a:lnTo>
                  <a:pt x="79" y="10"/>
                </a:lnTo>
                <a:close/>
                <a:moveTo>
                  <a:pt x="10" y="54"/>
                </a:moveTo>
                <a:lnTo>
                  <a:pt x="10" y="16"/>
                </a:lnTo>
                <a:lnTo>
                  <a:pt x="47" y="38"/>
                </a:lnTo>
                <a:lnTo>
                  <a:pt x="47" y="38"/>
                </a:lnTo>
                <a:lnTo>
                  <a:pt x="49" y="40"/>
                </a:lnTo>
                <a:lnTo>
                  <a:pt x="49" y="40"/>
                </a:lnTo>
                <a:lnTo>
                  <a:pt x="52" y="38"/>
                </a:lnTo>
                <a:lnTo>
                  <a:pt x="89" y="16"/>
                </a:lnTo>
                <a:lnTo>
                  <a:pt x="89" y="54"/>
                </a:lnTo>
                <a:lnTo>
                  <a:pt x="10" y="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grpSp>
        <p:nvGrpSpPr>
          <p:cNvPr id="54" name="Group 53"/>
          <p:cNvGrpSpPr/>
          <p:nvPr/>
        </p:nvGrpSpPr>
        <p:grpSpPr>
          <a:xfrm>
            <a:off x="8361722" y="4173003"/>
            <a:ext cx="452193" cy="465113"/>
            <a:chOff x="1277948" y="2323169"/>
            <a:chExt cx="166839" cy="171607"/>
          </a:xfrm>
          <a:solidFill>
            <a:schemeClr val="accent1"/>
          </a:solidFill>
        </p:grpSpPr>
        <p:sp>
          <p:nvSpPr>
            <p:cNvPr id="55" name="Freeform 1244"/>
            <p:cNvSpPr>
              <a:spLocks noEditPoints="1"/>
            </p:cNvSpPr>
            <p:nvPr/>
          </p:nvSpPr>
          <p:spPr bwMode="auto">
            <a:xfrm>
              <a:off x="1292250" y="2404206"/>
              <a:ext cx="138238" cy="90570"/>
            </a:xfrm>
            <a:custGeom>
              <a:avLst/>
              <a:gdLst>
                <a:gd name="T0" fmla="*/ 60 w 89"/>
                <a:gd name="T1" fmla="*/ 0 h 59"/>
                <a:gd name="T2" fmla="*/ 50 w 89"/>
                <a:gd name="T3" fmla="*/ 10 h 59"/>
                <a:gd name="T4" fmla="*/ 40 w 89"/>
                <a:gd name="T5" fmla="*/ 0 h 59"/>
                <a:gd name="T6" fmla="*/ 30 w 89"/>
                <a:gd name="T7" fmla="*/ 10 h 59"/>
                <a:gd name="T8" fmla="*/ 24 w 89"/>
                <a:gd name="T9" fmla="*/ 11 h 59"/>
                <a:gd name="T10" fmla="*/ 13 w 89"/>
                <a:gd name="T11" fmla="*/ 17 h 59"/>
                <a:gd name="T12" fmla="*/ 5 w 89"/>
                <a:gd name="T13" fmla="*/ 27 h 59"/>
                <a:gd name="T14" fmla="*/ 0 w 89"/>
                <a:gd name="T15" fmla="*/ 38 h 59"/>
                <a:gd name="T16" fmla="*/ 0 w 89"/>
                <a:gd name="T17" fmla="*/ 59 h 59"/>
                <a:gd name="T18" fmla="*/ 89 w 89"/>
                <a:gd name="T19" fmla="*/ 45 h 59"/>
                <a:gd name="T20" fmla="*/ 89 w 89"/>
                <a:gd name="T21" fmla="*/ 38 h 59"/>
                <a:gd name="T22" fmla="*/ 84 w 89"/>
                <a:gd name="T23" fmla="*/ 27 h 59"/>
                <a:gd name="T24" fmla="*/ 77 w 89"/>
                <a:gd name="T25" fmla="*/ 17 h 59"/>
                <a:gd name="T26" fmla="*/ 66 w 89"/>
                <a:gd name="T27" fmla="*/ 11 h 59"/>
                <a:gd name="T28" fmla="*/ 60 w 89"/>
                <a:gd name="T29" fmla="*/ 10 h 59"/>
                <a:gd name="T30" fmla="*/ 35 w 89"/>
                <a:gd name="T31" fmla="*/ 40 h 59"/>
                <a:gd name="T32" fmla="*/ 37 w 89"/>
                <a:gd name="T33" fmla="*/ 32 h 59"/>
                <a:gd name="T34" fmla="*/ 45 w 89"/>
                <a:gd name="T35" fmla="*/ 30 h 59"/>
                <a:gd name="T36" fmla="*/ 48 w 89"/>
                <a:gd name="T37" fmla="*/ 31 h 59"/>
                <a:gd name="T38" fmla="*/ 53 w 89"/>
                <a:gd name="T39" fmla="*/ 36 h 59"/>
                <a:gd name="T40" fmla="*/ 55 w 89"/>
                <a:gd name="T41" fmla="*/ 40 h 59"/>
                <a:gd name="T42" fmla="*/ 52 w 89"/>
                <a:gd name="T43" fmla="*/ 47 h 59"/>
                <a:gd name="T44" fmla="*/ 45 w 89"/>
                <a:gd name="T45" fmla="*/ 49 h 59"/>
                <a:gd name="T46" fmla="*/ 41 w 89"/>
                <a:gd name="T47" fmla="*/ 48 h 59"/>
                <a:gd name="T48" fmla="*/ 36 w 89"/>
                <a:gd name="T49" fmla="*/ 43 h 59"/>
                <a:gd name="T50" fmla="*/ 35 w 89"/>
                <a:gd name="T51" fmla="*/ 40 h 59"/>
                <a:gd name="T52" fmla="*/ 62 w 89"/>
                <a:gd name="T53" fmla="*/ 49 h 59"/>
                <a:gd name="T54" fmla="*/ 63 w 89"/>
                <a:gd name="T55" fmla="*/ 45 h 59"/>
                <a:gd name="T56" fmla="*/ 65 w 89"/>
                <a:gd name="T57" fmla="*/ 40 h 59"/>
                <a:gd name="T58" fmla="*/ 63 w 89"/>
                <a:gd name="T59" fmla="*/ 32 h 59"/>
                <a:gd name="T60" fmla="*/ 52 w 89"/>
                <a:gd name="T61" fmla="*/ 21 h 59"/>
                <a:gd name="T62" fmla="*/ 45 w 89"/>
                <a:gd name="T63" fmla="*/ 20 h 59"/>
                <a:gd name="T64" fmla="*/ 41 w 89"/>
                <a:gd name="T65" fmla="*/ 20 h 59"/>
                <a:gd name="T66" fmla="*/ 31 w 89"/>
                <a:gd name="T67" fmla="*/ 26 h 59"/>
                <a:gd name="T68" fmla="*/ 25 w 89"/>
                <a:gd name="T69" fmla="*/ 36 h 59"/>
                <a:gd name="T70" fmla="*/ 25 w 89"/>
                <a:gd name="T71" fmla="*/ 40 h 59"/>
                <a:gd name="T72" fmla="*/ 28 w 89"/>
                <a:gd name="T73" fmla="*/ 49 h 59"/>
                <a:gd name="T74" fmla="*/ 10 w 89"/>
                <a:gd name="T75" fmla="*/ 45 h 59"/>
                <a:gd name="T76" fmla="*/ 10 w 89"/>
                <a:gd name="T77" fmla="*/ 40 h 59"/>
                <a:gd name="T78" fmla="*/ 14 w 89"/>
                <a:gd name="T79" fmla="*/ 31 h 59"/>
                <a:gd name="T80" fmla="*/ 21 w 89"/>
                <a:gd name="T81" fmla="*/ 24 h 59"/>
                <a:gd name="T82" fmla="*/ 30 w 89"/>
                <a:gd name="T83" fmla="*/ 20 h 59"/>
                <a:gd name="T84" fmla="*/ 45 w 89"/>
                <a:gd name="T85" fmla="*/ 20 h 59"/>
                <a:gd name="T86" fmla="*/ 55 w 89"/>
                <a:gd name="T87" fmla="*/ 20 h 59"/>
                <a:gd name="T88" fmla="*/ 65 w 89"/>
                <a:gd name="T89" fmla="*/ 22 h 59"/>
                <a:gd name="T90" fmla="*/ 72 w 89"/>
                <a:gd name="T91" fmla="*/ 27 h 59"/>
                <a:gd name="T92" fmla="*/ 77 w 89"/>
                <a:gd name="T93" fmla="*/ 35 h 59"/>
                <a:gd name="T94" fmla="*/ 79 w 89"/>
                <a:gd name="T95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" h="59">
                  <a:moveTo>
                    <a:pt x="60" y="10"/>
                  </a:moveTo>
                  <a:lnTo>
                    <a:pt x="60" y="0"/>
                  </a:lnTo>
                  <a:lnTo>
                    <a:pt x="50" y="0"/>
                  </a:lnTo>
                  <a:lnTo>
                    <a:pt x="50" y="10"/>
                  </a:lnTo>
                  <a:lnTo>
                    <a:pt x="40" y="1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4" y="11"/>
                  </a:lnTo>
                  <a:lnTo>
                    <a:pt x="19" y="14"/>
                  </a:lnTo>
                  <a:lnTo>
                    <a:pt x="13" y="17"/>
                  </a:lnTo>
                  <a:lnTo>
                    <a:pt x="9" y="22"/>
                  </a:lnTo>
                  <a:lnTo>
                    <a:pt x="5" y="27"/>
                  </a:lnTo>
                  <a:lnTo>
                    <a:pt x="3" y="32"/>
                  </a:lnTo>
                  <a:lnTo>
                    <a:pt x="0" y="38"/>
                  </a:lnTo>
                  <a:lnTo>
                    <a:pt x="0" y="45"/>
                  </a:lnTo>
                  <a:lnTo>
                    <a:pt x="0" y="59"/>
                  </a:lnTo>
                  <a:lnTo>
                    <a:pt x="89" y="59"/>
                  </a:lnTo>
                  <a:lnTo>
                    <a:pt x="89" y="45"/>
                  </a:lnTo>
                  <a:lnTo>
                    <a:pt x="89" y="45"/>
                  </a:lnTo>
                  <a:lnTo>
                    <a:pt x="89" y="38"/>
                  </a:lnTo>
                  <a:lnTo>
                    <a:pt x="87" y="32"/>
                  </a:lnTo>
                  <a:lnTo>
                    <a:pt x="84" y="27"/>
                  </a:lnTo>
                  <a:lnTo>
                    <a:pt x="81" y="22"/>
                  </a:lnTo>
                  <a:lnTo>
                    <a:pt x="77" y="17"/>
                  </a:lnTo>
                  <a:lnTo>
                    <a:pt x="71" y="14"/>
                  </a:lnTo>
                  <a:lnTo>
                    <a:pt x="66" y="11"/>
                  </a:lnTo>
                  <a:lnTo>
                    <a:pt x="60" y="10"/>
                  </a:lnTo>
                  <a:lnTo>
                    <a:pt x="60" y="10"/>
                  </a:lnTo>
                  <a:close/>
                  <a:moveTo>
                    <a:pt x="35" y="40"/>
                  </a:moveTo>
                  <a:lnTo>
                    <a:pt x="35" y="40"/>
                  </a:lnTo>
                  <a:lnTo>
                    <a:pt x="36" y="36"/>
                  </a:lnTo>
                  <a:lnTo>
                    <a:pt x="37" y="32"/>
                  </a:lnTo>
                  <a:lnTo>
                    <a:pt x="41" y="31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8" y="31"/>
                  </a:lnTo>
                  <a:lnTo>
                    <a:pt x="52" y="32"/>
                  </a:lnTo>
                  <a:lnTo>
                    <a:pt x="53" y="36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3" y="43"/>
                  </a:lnTo>
                  <a:lnTo>
                    <a:pt x="52" y="47"/>
                  </a:lnTo>
                  <a:lnTo>
                    <a:pt x="48" y="48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1" y="48"/>
                  </a:lnTo>
                  <a:lnTo>
                    <a:pt x="37" y="47"/>
                  </a:lnTo>
                  <a:lnTo>
                    <a:pt x="36" y="43"/>
                  </a:lnTo>
                  <a:lnTo>
                    <a:pt x="35" y="40"/>
                  </a:lnTo>
                  <a:lnTo>
                    <a:pt x="35" y="40"/>
                  </a:lnTo>
                  <a:close/>
                  <a:moveTo>
                    <a:pt x="79" y="49"/>
                  </a:moveTo>
                  <a:lnTo>
                    <a:pt x="62" y="49"/>
                  </a:lnTo>
                  <a:lnTo>
                    <a:pt x="62" y="49"/>
                  </a:lnTo>
                  <a:lnTo>
                    <a:pt x="63" y="45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6"/>
                  </a:lnTo>
                  <a:lnTo>
                    <a:pt x="63" y="32"/>
                  </a:lnTo>
                  <a:lnTo>
                    <a:pt x="58" y="26"/>
                  </a:lnTo>
                  <a:lnTo>
                    <a:pt x="52" y="21"/>
                  </a:lnTo>
                  <a:lnTo>
                    <a:pt x="48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1" y="20"/>
                  </a:lnTo>
                  <a:lnTo>
                    <a:pt x="37" y="21"/>
                  </a:lnTo>
                  <a:lnTo>
                    <a:pt x="31" y="26"/>
                  </a:lnTo>
                  <a:lnTo>
                    <a:pt x="26" y="32"/>
                  </a:lnTo>
                  <a:lnTo>
                    <a:pt x="25" y="36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6" y="45"/>
                  </a:lnTo>
                  <a:lnTo>
                    <a:pt x="28" y="49"/>
                  </a:lnTo>
                  <a:lnTo>
                    <a:pt x="10" y="49"/>
                  </a:lnTo>
                  <a:lnTo>
                    <a:pt x="10" y="45"/>
                  </a:lnTo>
                  <a:lnTo>
                    <a:pt x="10" y="45"/>
                  </a:lnTo>
                  <a:lnTo>
                    <a:pt x="10" y="40"/>
                  </a:lnTo>
                  <a:lnTo>
                    <a:pt x="13" y="35"/>
                  </a:lnTo>
                  <a:lnTo>
                    <a:pt x="14" y="31"/>
                  </a:lnTo>
                  <a:lnTo>
                    <a:pt x="18" y="27"/>
                  </a:lnTo>
                  <a:lnTo>
                    <a:pt x="21" y="24"/>
                  </a:lnTo>
                  <a:lnTo>
                    <a:pt x="25" y="22"/>
                  </a:lnTo>
                  <a:lnTo>
                    <a:pt x="30" y="20"/>
                  </a:lnTo>
                  <a:lnTo>
                    <a:pt x="35" y="20"/>
                  </a:lnTo>
                  <a:lnTo>
                    <a:pt x="45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60" y="20"/>
                  </a:lnTo>
                  <a:lnTo>
                    <a:pt x="65" y="22"/>
                  </a:lnTo>
                  <a:lnTo>
                    <a:pt x="68" y="24"/>
                  </a:lnTo>
                  <a:lnTo>
                    <a:pt x="72" y="27"/>
                  </a:lnTo>
                  <a:lnTo>
                    <a:pt x="76" y="31"/>
                  </a:lnTo>
                  <a:lnTo>
                    <a:pt x="77" y="35"/>
                  </a:lnTo>
                  <a:lnTo>
                    <a:pt x="79" y="40"/>
                  </a:lnTo>
                  <a:lnTo>
                    <a:pt x="79" y="45"/>
                  </a:lnTo>
                  <a:lnTo>
                    <a:pt x="79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sp>
          <p:nvSpPr>
            <p:cNvPr id="56" name="Freeform 1245"/>
            <p:cNvSpPr>
              <a:spLocks noEditPoints="1"/>
            </p:cNvSpPr>
            <p:nvPr/>
          </p:nvSpPr>
          <p:spPr bwMode="auto">
            <a:xfrm>
              <a:off x="1277948" y="2323169"/>
              <a:ext cx="166839" cy="90570"/>
            </a:xfrm>
            <a:custGeom>
              <a:avLst/>
              <a:gdLst>
                <a:gd name="T0" fmla="*/ 86 w 104"/>
                <a:gd name="T1" fmla="*/ 15 h 55"/>
                <a:gd name="T2" fmla="*/ 79 w 104"/>
                <a:gd name="T3" fmla="*/ 8 h 55"/>
                <a:gd name="T4" fmla="*/ 62 w 104"/>
                <a:gd name="T5" fmla="*/ 1 h 55"/>
                <a:gd name="T6" fmla="*/ 42 w 104"/>
                <a:gd name="T7" fmla="*/ 1 h 55"/>
                <a:gd name="T8" fmla="*/ 25 w 104"/>
                <a:gd name="T9" fmla="*/ 8 h 55"/>
                <a:gd name="T10" fmla="*/ 2 w 104"/>
                <a:gd name="T11" fmla="*/ 28 h 55"/>
                <a:gd name="T12" fmla="*/ 1 w 104"/>
                <a:gd name="T13" fmla="*/ 32 h 55"/>
                <a:gd name="T14" fmla="*/ 0 w 104"/>
                <a:gd name="T15" fmla="*/ 36 h 55"/>
                <a:gd name="T16" fmla="*/ 2 w 104"/>
                <a:gd name="T17" fmla="*/ 42 h 55"/>
                <a:gd name="T18" fmla="*/ 14 w 104"/>
                <a:gd name="T19" fmla="*/ 53 h 55"/>
                <a:gd name="T20" fmla="*/ 21 w 104"/>
                <a:gd name="T21" fmla="*/ 55 h 55"/>
                <a:gd name="T22" fmla="*/ 25 w 104"/>
                <a:gd name="T23" fmla="*/ 55 h 55"/>
                <a:gd name="T24" fmla="*/ 38 w 104"/>
                <a:gd name="T25" fmla="*/ 42 h 55"/>
                <a:gd name="T26" fmla="*/ 39 w 104"/>
                <a:gd name="T27" fmla="*/ 39 h 55"/>
                <a:gd name="T28" fmla="*/ 41 w 104"/>
                <a:gd name="T29" fmla="*/ 36 h 55"/>
                <a:gd name="T30" fmla="*/ 38 w 104"/>
                <a:gd name="T31" fmla="*/ 28 h 55"/>
                <a:gd name="T32" fmla="*/ 27 w 104"/>
                <a:gd name="T33" fmla="*/ 18 h 55"/>
                <a:gd name="T34" fmla="*/ 39 w 104"/>
                <a:gd name="T35" fmla="*/ 12 h 55"/>
                <a:gd name="T36" fmla="*/ 52 w 104"/>
                <a:gd name="T37" fmla="*/ 10 h 55"/>
                <a:gd name="T38" fmla="*/ 64 w 104"/>
                <a:gd name="T39" fmla="*/ 12 h 55"/>
                <a:gd name="T40" fmla="*/ 76 w 104"/>
                <a:gd name="T41" fmla="*/ 18 h 55"/>
                <a:gd name="T42" fmla="*/ 65 w 104"/>
                <a:gd name="T43" fmla="*/ 28 h 55"/>
                <a:gd name="T44" fmla="*/ 63 w 104"/>
                <a:gd name="T45" fmla="*/ 36 h 55"/>
                <a:gd name="T46" fmla="*/ 65 w 104"/>
                <a:gd name="T47" fmla="*/ 42 h 55"/>
                <a:gd name="T48" fmla="*/ 76 w 104"/>
                <a:gd name="T49" fmla="*/ 53 h 55"/>
                <a:gd name="T50" fmla="*/ 83 w 104"/>
                <a:gd name="T51" fmla="*/ 55 h 55"/>
                <a:gd name="T52" fmla="*/ 88 w 104"/>
                <a:gd name="T53" fmla="*/ 55 h 55"/>
                <a:gd name="T54" fmla="*/ 101 w 104"/>
                <a:gd name="T55" fmla="*/ 42 h 55"/>
                <a:gd name="T56" fmla="*/ 102 w 104"/>
                <a:gd name="T57" fmla="*/ 39 h 55"/>
                <a:gd name="T58" fmla="*/ 102 w 104"/>
                <a:gd name="T59" fmla="*/ 32 h 55"/>
                <a:gd name="T60" fmla="*/ 101 w 104"/>
                <a:gd name="T61" fmla="*/ 28 h 55"/>
                <a:gd name="T62" fmla="*/ 21 w 104"/>
                <a:gd name="T63" fmla="*/ 25 h 55"/>
                <a:gd name="T64" fmla="*/ 21 w 104"/>
                <a:gd name="T65" fmla="*/ 45 h 55"/>
                <a:gd name="T66" fmla="*/ 83 w 104"/>
                <a:gd name="T67" fmla="*/ 45 h 55"/>
                <a:gd name="T68" fmla="*/ 83 w 104"/>
                <a:gd name="T69" fmla="*/ 25 h 55"/>
                <a:gd name="T70" fmla="*/ 83 w 104"/>
                <a:gd name="T71" fmla="*/ 4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4" h="55">
                  <a:moveTo>
                    <a:pt x="101" y="28"/>
                  </a:moveTo>
                  <a:lnTo>
                    <a:pt x="86" y="15"/>
                  </a:lnTo>
                  <a:lnTo>
                    <a:pt x="86" y="15"/>
                  </a:lnTo>
                  <a:lnTo>
                    <a:pt x="79" y="8"/>
                  </a:lnTo>
                  <a:lnTo>
                    <a:pt x="70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3" y="4"/>
                  </a:lnTo>
                  <a:lnTo>
                    <a:pt x="25" y="8"/>
                  </a:lnTo>
                  <a:lnTo>
                    <a:pt x="17" y="15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1" y="39"/>
                  </a:lnTo>
                  <a:lnTo>
                    <a:pt x="2" y="4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6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5" y="55"/>
                  </a:lnTo>
                  <a:lnTo>
                    <a:pt x="27" y="53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9" y="39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39" y="32"/>
                  </a:lnTo>
                  <a:lnTo>
                    <a:pt x="38" y="2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33" y="15"/>
                  </a:lnTo>
                  <a:lnTo>
                    <a:pt x="39" y="12"/>
                  </a:lnTo>
                  <a:lnTo>
                    <a:pt x="46" y="10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4" y="12"/>
                  </a:lnTo>
                  <a:lnTo>
                    <a:pt x="70" y="15"/>
                  </a:lnTo>
                  <a:lnTo>
                    <a:pt x="76" y="18"/>
                  </a:lnTo>
                  <a:lnTo>
                    <a:pt x="65" y="28"/>
                  </a:lnTo>
                  <a:lnTo>
                    <a:pt x="65" y="28"/>
                  </a:lnTo>
                  <a:lnTo>
                    <a:pt x="64" y="32"/>
                  </a:lnTo>
                  <a:lnTo>
                    <a:pt x="63" y="36"/>
                  </a:lnTo>
                  <a:lnTo>
                    <a:pt x="64" y="39"/>
                  </a:lnTo>
                  <a:lnTo>
                    <a:pt x="65" y="42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9" y="55"/>
                  </a:lnTo>
                  <a:lnTo>
                    <a:pt x="83" y="55"/>
                  </a:lnTo>
                  <a:lnTo>
                    <a:pt x="83" y="55"/>
                  </a:lnTo>
                  <a:lnTo>
                    <a:pt x="88" y="55"/>
                  </a:lnTo>
                  <a:lnTo>
                    <a:pt x="90" y="53"/>
                  </a:lnTo>
                  <a:lnTo>
                    <a:pt x="101" y="42"/>
                  </a:lnTo>
                  <a:lnTo>
                    <a:pt x="101" y="42"/>
                  </a:lnTo>
                  <a:lnTo>
                    <a:pt x="102" y="39"/>
                  </a:lnTo>
                  <a:lnTo>
                    <a:pt x="104" y="36"/>
                  </a:lnTo>
                  <a:lnTo>
                    <a:pt x="102" y="32"/>
                  </a:lnTo>
                  <a:lnTo>
                    <a:pt x="101" y="28"/>
                  </a:lnTo>
                  <a:lnTo>
                    <a:pt x="101" y="28"/>
                  </a:lnTo>
                  <a:close/>
                  <a:moveTo>
                    <a:pt x="10" y="36"/>
                  </a:moveTo>
                  <a:lnTo>
                    <a:pt x="21" y="25"/>
                  </a:lnTo>
                  <a:lnTo>
                    <a:pt x="31" y="36"/>
                  </a:lnTo>
                  <a:lnTo>
                    <a:pt x="21" y="45"/>
                  </a:lnTo>
                  <a:lnTo>
                    <a:pt x="10" y="36"/>
                  </a:lnTo>
                  <a:close/>
                  <a:moveTo>
                    <a:pt x="83" y="45"/>
                  </a:moveTo>
                  <a:lnTo>
                    <a:pt x="73" y="36"/>
                  </a:lnTo>
                  <a:lnTo>
                    <a:pt x="83" y="25"/>
                  </a:lnTo>
                  <a:lnTo>
                    <a:pt x="94" y="36"/>
                  </a:lnTo>
                  <a:lnTo>
                    <a:pt x="83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2294182" y="1247645"/>
            <a:ext cx="76766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sz="6000" dirty="0">
                <a:solidFill>
                  <a:schemeClr val="accent2"/>
                </a:solidFill>
                <a:latin typeface="Lato Black" panose="020F0A02020204030203" pitchFamily="34" charset="0"/>
              </a:rPr>
              <a:t>THANK YOU FOR WATCHING</a:t>
            </a:r>
            <a:endParaRPr lang="id-ID" sz="6000" b="1" dirty="0">
              <a:solidFill>
                <a:schemeClr val="accent2"/>
              </a:solidFill>
              <a:latin typeface="Lato Black" panose="020F0A02020204030203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872183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040058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9084473" y="3951388"/>
            <a:ext cx="0" cy="110927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5776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601302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2</a:t>
            </a:fld>
            <a:endParaRPr lang="en" dirty="0"/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03799" y="31852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Our Speakers from American 1 Credit Union</a:t>
            </a:r>
            <a:endParaRPr lang="en-US" sz="32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422E30-BF54-5E1A-34CB-D4614E9113A1}"/>
              </a:ext>
            </a:extLst>
          </p:cNvPr>
          <p:cNvSpPr txBox="1"/>
          <p:nvPr/>
        </p:nvSpPr>
        <p:spPr>
          <a:xfrm>
            <a:off x="2139131" y="4432929"/>
            <a:ext cx="32903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Lato" panose="020F0502020204030203" pitchFamily="34" charset="0"/>
              </a:rPr>
              <a:t>Carolyn Duncan</a:t>
            </a:r>
          </a:p>
          <a:p>
            <a:pPr algn="ctr"/>
            <a:r>
              <a:rPr lang="en-US" sz="2400" dirty="0">
                <a:latin typeface="Lato" panose="020F0502020204030203" pitchFamily="34" charset="0"/>
              </a:rPr>
              <a:t>Chief Member Experience Officer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8250B6-69C1-FC34-8FF8-9D85A0DA3D9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3" b="17219"/>
          <a:stretch/>
        </p:blipFill>
        <p:spPr>
          <a:xfrm>
            <a:off x="2431919" y="1575429"/>
            <a:ext cx="2871473" cy="2857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72B1CA-D5F5-C217-FC5D-F58A5AFE7088}"/>
              </a:ext>
            </a:extLst>
          </p:cNvPr>
          <p:cNvSpPr txBox="1"/>
          <p:nvPr/>
        </p:nvSpPr>
        <p:spPr>
          <a:xfrm>
            <a:off x="6589375" y="4432929"/>
            <a:ext cx="3290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0" dirty="0">
                <a:effectLst/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Chris </a:t>
            </a:r>
            <a:r>
              <a:rPr lang="en-US" sz="2400" b="1" i="0" dirty="0" err="1">
                <a:effectLst/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Zegarlowicz</a:t>
            </a:r>
            <a:r>
              <a:rPr lang="en-US" sz="2400" b="1" i="0" dirty="0">
                <a:effectLst/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sz="2400" b="0" i="0" dirty="0">
                <a:effectLst/>
                <a:highlight>
                  <a:srgbClr val="FFFFFF"/>
                </a:highlight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Lending Manager</a:t>
            </a: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5BE06E-EDEC-017B-4C13-3C2A4C661D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5813" y="1575429"/>
            <a:ext cx="28575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101600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3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431887" y="1764468"/>
            <a:ext cx="4567496" cy="3329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Jackson, MI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Approx. $684M in assets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Over 64,000 members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259 FTEs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18 branches</a:t>
            </a: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1467" dirty="0">
              <a:solidFill>
                <a:schemeClr val="dk2"/>
              </a:solidFill>
              <a:latin typeface="Roboto" panose="020B0604020202020204" charset="0"/>
              <a:ea typeface="Roboto" panose="020B0604020202020204" charset="0"/>
              <a:cs typeface="Arial"/>
              <a:sym typeface="Arial"/>
            </a:endParaRP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/>
              <a:buChar char="●"/>
            </a:pPr>
            <a:endParaRPr lang="en-US" sz="1467" dirty="0">
              <a:solidFill>
                <a:schemeClr val="dk2"/>
              </a:solidFill>
              <a:latin typeface="Roboto" panose="020B0604020202020204" charset="0"/>
              <a:ea typeface="Roboto" panose="020B0604020202020204" charset="0"/>
              <a:cs typeface="Arial"/>
              <a:sym typeface="Arial"/>
            </a:endParaRP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About American 1 Credit Union</a:t>
            </a:r>
            <a:endParaRPr lang="en-US" sz="32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6D0B2E-F356-57FC-80C6-445A3A4101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46" t="9854" r="3926" b="7392"/>
          <a:stretch/>
        </p:blipFill>
        <p:spPr>
          <a:xfrm>
            <a:off x="4870175" y="1633536"/>
            <a:ext cx="7083856" cy="359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49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101600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r>
              <a:rPr lang="en" sz="4000" b="1" dirty="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Who we are</a:t>
            </a: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4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822648" y="1212000"/>
            <a:ext cx="10637515" cy="5143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 lnSpcReduction="10000"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According to online car guide Edmunds,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the cost of financing a new vehicle is at an all-time high.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17.1% of consumers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who financed a vehicle in the second quarter of 2023 are making a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monthly payment of $1,000 or more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Average monthly payments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also reached a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new record of $733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in the second quarter.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Used car payments averaged $533.*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Between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higher interest rates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and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higher prices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, consumers are feeling the pinch, but they still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need reliable transportation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This is especially difficult for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consumers with no credit history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</a:t>
            </a:r>
          </a:p>
          <a:p>
            <a:pPr marL="152396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  <a:p>
            <a:pPr marL="152396" algn="r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</a:pPr>
            <a:r>
              <a:rPr lang="en-US" sz="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*Source: Yahoo Finance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658433" y="356780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Challenge/Opportunity</a:t>
            </a:r>
            <a:endParaRPr lang="en-US" sz="3200" b="1" dirty="0">
              <a:solidFill>
                <a:schemeClr val="tx2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057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-71738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5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553502" y="907020"/>
            <a:ext cx="11315479" cy="539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American 1 saw an opportunity to help facilitate the lending journey of younger members in a responsible way.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We launched our First-Time Auto Buyers program at the end of 2022 after months of research and close collaboration between the marketing and lending teams.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We began with a “soft launch” phase to identify members who qualified and explored the opportunity with them rather than marketing the new program broadly.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That individualized process helped us refine the program before kicking off more traditional marketing and promotion.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553502" y="47875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 Solution for First-Time Buyers</a:t>
            </a:r>
          </a:p>
        </p:txBody>
      </p:sp>
    </p:spTree>
    <p:extLst>
      <p:ext uri="{BB962C8B-B14F-4D97-AF65-F5344CB8AC3E}">
        <p14:creationId xmlns:p14="http://schemas.microsoft.com/office/powerpoint/2010/main" val="555454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6</a:t>
            </a:fld>
            <a:endParaRPr lang="e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085C2A-4ED9-72EE-DA7F-99808EF5E7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55" t="10109" r="1182" b="5202"/>
          <a:stretch/>
        </p:blipFill>
        <p:spPr>
          <a:xfrm>
            <a:off x="133406" y="361741"/>
            <a:ext cx="11765752" cy="590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605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-71738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7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553502" y="907020"/>
            <a:ext cx="11315479" cy="539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The goal of the program is to serve “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no score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” applicants, or those without a credit history.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In lieu of a traditional credit score, members must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meet other criteria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, including:</a:t>
            </a:r>
          </a:p>
          <a:p>
            <a:pPr marL="1066785" lvl="1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Wingdings" panose="05000000000000000000" pitchFamily="2" charset="2"/>
              <a:buChar char="ü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six months of continuous employment</a:t>
            </a:r>
          </a:p>
          <a:p>
            <a:pPr marL="1066785" lvl="1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Wingdings" panose="05000000000000000000" pitchFamily="2" charset="2"/>
              <a:buChar char="ü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income verification</a:t>
            </a:r>
          </a:p>
          <a:p>
            <a:pPr marL="1066785" lvl="1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Wingdings" panose="05000000000000000000" pitchFamily="2" charset="2"/>
              <a:buChar char="ü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debt-to-income requirements</a:t>
            </a:r>
          </a:p>
          <a:p>
            <a:pPr marL="1066785" lvl="1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Wingdings" panose="05000000000000000000" pitchFamily="2" charset="2"/>
              <a:buChar char="ü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loan-to-value restrictions.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For those who qualify, the maximum loan a borrower can take out is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$25,000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compared with other programs which are often capped at $15,000.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553502" y="47875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Program Details</a:t>
            </a:r>
          </a:p>
        </p:txBody>
      </p:sp>
    </p:spTree>
    <p:extLst>
      <p:ext uri="{BB962C8B-B14F-4D97-AF65-F5344CB8AC3E}">
        <p14:creationId xmlns:p14="http://schemas.microsoft.com/office/powerpoint/2010/main" val="800483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/>
        </p:nvSpPr>
        <p:spPr>
          <a:xfrm>
            <a:off x="0" y="-71738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A382C5-930D-40C2-94DC-BD63185961E3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8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3045151-43E9-498C-9975-1FAF9F33617B}"/>
              </a:ext>
            </a:extLst>
          </p:cNvPr>
          <p:cNvSpPr txBox="1"/>
          <p:nvPr/>
        </p:nvSpPr>
        <p:spPr>
          <a:xfrm>
            <a:off x="553502" y="980832"/>
            <a:ext cx="11315479" cy="539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Holding onto the vehicle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and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making on-time payments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on the loan is one way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 new borrower can build credit.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American 1 also issues each borrower a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companion credit card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and provides pointers on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how to build and use credit responsibly.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Meanwhile, the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extra buying power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helps borrowers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avoid old vehicles that can require costly or ongoing repairs.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Additionally, we offer a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rate reduction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after members make on-time payments for a year. 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The starting interest rate on an auto loan through this program is already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competitively priced at 9.49%,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compared with the 15% to 18% borrowers would pay if they did not qualify.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FA1F13A-A158-489D-A575-FC232BD3F7FA}"/>
              </a:ext>
            </a:extLst>
          </p:cNvPr>
          <p:cNvSpPr txBox="1">
            <a:spLocks/>
          </p:cNvSpPr>
          <p:nvPr/>
        </p:nvSpPr>
        <p:spPr>
          <a:xfrm>
            <a:off x="553502" y="47875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Additional Benefits for Borrowers</a:t>
            </a:r>
          </a:p>
        </p:txBody>
      </p:sp>
    </p:spTree>
    <p:extLst>
      <p:ext uri="{BB962C8B-B14F-4D97-AF65-F5344CB8AC3E}">
        <p14:creationId xmlns:p14="http://schemas.microsoft.com/office/powerpoint/2010/main" val="2295015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>
          <a:extLst>
            <a:ext uri="{FF2B5EF4-FFF2-40B4-BE49-F238E27FC236}">
              <a16:creationId xmlns:a16="http://schemas.microsoft.com/office/drawing/2014/main" id="{41E7E433-1582-138D-2675-5DFD6B3878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>
            <a:extLst>
              <a:ext uri="{FF2B5EF4-FFF2-40B4-BE49-F238E27FC236}">
                <a16:creationId xmlns:a16="http://schemas.microsoft.com/office/drawing/2014/main" id="{FCDB7FBB-3366-A6E1-8753-8338EA62AD0E}"/>
              </a:ext>
            </a:extLst>
          </p:cNvPr>
          <p:cNvSpPr txBox="1"/>
          <p:nvPr/>
        </p:nvSpPr>
        <p:spPr>
          <a:xfrm>
            <a:off x="0" y="-71738"/>
            <a:ext cx="12192000" cy="111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>
              <a:lnSpc>
                <a:spcPct val="150000"/>
              </a:lnSpc>
            </a:pPr>
            <a:endParaRPr sz="4000" b="1" dirty="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A7303D-2E59-0A7E-10C9-EBD7DA6BCC54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11460163" y="6173788"/>
            <a:ext cx="731837" cy="525462"/>
          </a:xfrm>
          <a:prstGeom prst="rect">
            <a:avLst/>
          </a:prstGeom>
        </p:spPr>
        <p:txBody>
          <a:bodyPr/>
          <a:lstStyle/>
          <a:p>
            <a:pPr algn="r"/>
            <a:fld id="{00000000-1234-1234-1234-123412341234}" type="slidenum">
              <a:rPr lang="en" smtClean="0"/>
              <a:pPr algn="r"/>
              <a:t>9</a:t>
            </a:fld>
            <a:endParaRPr lang="en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F4169D9-413F-9C10-8FF7-9C9EDB3BA072}"/>
              </a:ext>
            </a:extLst>
          </p:cNvPr>
          <p:cNvSpPr txBox="1"/>
          <p:nvPr/>
        </p:nvSpPr>
        <p:spPr>
          <a:xfrm>
            <a:off x="553502" y="907020"/>
            <a:ext cx="11315479" cy="53984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rtlCol="0" anchor="ctr" anchorCtr="0">
            <a:normAutofit/>
          </a:bodyPr>
          <a:lstStyle/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We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don’t require borrowers to have a credit union checking account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Additionally, borrowers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don’t need a co-signer 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— a traditional requirement for “no score” applicants — which empowers them to step out on their own.</a:t>
            </a: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So far, first-time auto buyers have predominantly fallen into the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18–22-year-old age range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 However, these kinds of programs have the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potential to impact a much broader demographic</a:t>
            </a: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. </a:t>
            </a:r>
            <a:r>
              <a:rPr lang="en-US" sz="2400" i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For example, a gentleman in his 50s with no borrowing history and no credit score was able to take advantage of a similar program.</a:t>
            </a:r>
            <a:endParaRPr lang="en-US" sz="24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Arial"/>
            </a:endParaRPr>
          </a:p>
          <a:p>
            <a:pPr marL="609585" indent="-457189">
              <a:lnSpc>
                <a:spcPct val="115000"/>
              </a:lnSpc>
              <a:spcAft>
                <a:spcPts val="80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24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We’re seeing not only those just entering adulthood but also </a:t>
            </a:r>
            <a:r>
              <a:rPr lang="en-US" sz="24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Arial"/>
              </a:rPr>
              <a:t>those who haven’t established credit.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0C3224B5-11E4-3CF1-014F-5F128C9A2EA0}"/>
              </a:ext>
            </a:extLst>
          </p:cNvPr>
          <p:cNvSpPr txBox="1">
            <a:spLocks/>
          </p:cNvSpPr>
          <p:nvPr/>
        </p:nvSpPr>
        <p:spPr>
          <a:xfrm>
            <a:off x="553502" y="478758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Uncomplicated Yet Beneficial</a:t>
            </a:r>
          </a:p>
        </p:txBody>
      </p:sp>
    </p:spTree>
    <p:extLst>
      <p:ext uri="{BB962C8B-B14F-4D97-AF65-F5344CB8AC3E}">
        <p14:creationId xmlns:p14="http://schemas.microsoft.com/office/powerpoint/2010/main" val="697828120"/>
      </p:ext>
    </p:extLst>
  </p:cSld>
  <p:clrMapOvr>
    <a:masterClrMapping/>
  </p:clrMapOvr>
</p:sld>
</file>

<file path=ppt/theme/theme1.xml><?xml version="1.0" encoding="utf-8"?>
<a:theme xmlns:a="http://schemas.openxmlformats.org/drawingml/2006/main" name="1 - Standard Slides">
  <a:themeElements>
    <a:clrScheme name="Custom 3">
      <a:dk1>
        <a:sysClr val="windowText" lastClr="000000"/>
      </a:dk1>
      <a:lt1>
        <a:sysClr val="window" lastClr="FFFFFF"/>
      </a:lt1>
      <a:dk2>
        <a:srgbClr val="58595B"/>
      </a:dk2>
      <a:lt2>
        <a:srgbClr val="E7E6E6"/>
      </a:lt2>
      <a:accent1>
        <a:srgbClr val="0092B6"/>
      </a:accent1>
      <a:accent2>
        <a:srgbClr val="0F253F"/>
      </a:accent2>
      <a:accent3>
        <a:srgbClr val="AE0001"/>
      </a:accent3>
      <a:accent4>
        <a:srgbClr val="B5C223"/>
      </a:accent4>
      <a:accent5>
        <a:srgbClr val="0F253F"/>
      </a:accent5>
      <a:accent6>
        <a:srgbClr val="FDAD0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 - Alternate Slides">
  <a:themeElements>
    <a:clrScheme name="Custom 3">
      <a:dk1>
        <a:sysClr val="windowText" lastClr="000000"/>
      </a:dk1>
      <a:lt1>
        <a:sysClr val="window" lastClr="FFFFFF"/>
      </a:lt1>
      <a:dk2>
        <a:srgbClr val="58595B"/>
      </a:dk2>
      <a:lt2>
        <a:srgbClr val="E7E6E6"/>
      </a:lt2>
      <a:accent1>
        <a:srgbClr val="0092B6"/>
      </a:accent1>
      <a:accent2>
        <a:srgbClr val="0F253F"/>
      </a:accent2>
      <a:accent3>
        <a:srgbClr val="AE0001"/>
      </a:accent3>
      <a:accent4>
        <a:srgbClr val="B5C223"/>
      </a:accent4>
      <a:accent5>
        <a:srgbClr val="0F253F"/>
      </a:accent5>
      <a:accent6>
        <a:srgbClr val="FDAD01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28399</TotalTime>
  <Words>1002</Words>
  <Application>Microsoft Office PowerPoint</Application>
  <PresentationFormat>Widescreen</PresentationFormat>
  <Paragraphs>106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Aptos</vt:lpstr>
      <vt:lpstr>Arial</vt:lpstr>
      <vt:lpstr>Calibri</vt:lpstr>
      <vt:lpstr>Lato</vt:lpstr>
      <vt:lpstr>Lato Black</vt:lpstr>
      <vt:lpstr>Open sans</vt:lpstr>
      <vt:lpstr>Open sans</vt:lpstr>
      <vt:lpstr>Roboto</vt:lpstr>
      <vt:lpstr>Wingdings</vt:lpstr>
      <vt:lpstr>1 - Standard Slides</vt:lpstr>
      <vt:lpstr>2 - Alternate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Christopher Zegarlowicz</cp:lastModifiedBy>
  <cp:revision>595</cp:revision>
  <dcterms:created xsi:type="dcterms:W3CDTF">2017-02-23T03:41:42Z</dcterms:created>
  <dcterms:modified xsi:type="dcterms:W3CDTF">2024-04-18T20:49:10Z</dcterms:modified>
</cp:coreProperties>
</file>