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82" r:id="rId4"/>
    <p:sldMasterId id="2147483775" r:id="rId5"/>
  </p:sldMasterIdLst>
  <p:notesMasterIdLst>
    <p:notesMasterId r:id="rId20"/>
  </p:notesMasterIdLst>
  <p:handoutMasterIdLst>
    <p:handoutMasterId r:id="rId21"/>
  </p:handoutMasterIdLst>
  <p:sldIdLst>
    <p:sldId id="357" r:id="rId6"/>
    <p:sldId id="359" r:id="rId7"/>
    <p:sldId id="360" r:id="rId8"/>
    <p:sldId id="361" r:id="rId9"/>
    <p:sldId id="362" r:id="rId10"/>
    <p:sldId id="358" r:id="rId11"/>
    <p:sldId id="341" r:id="rId12"/>
    <p:sldId id="343" r:id="rId13"/>
    <p:sldId id="342" r:id="rId14"/>
    <p:sldId id="347" r:id="rId15"/>
    <p:sldId id="344" r:id="rId16"/>
    <p:sldId id="345" r:id="rId17"/>
    <p:sldId id="363" r:id="rId18"/>
    <p:sldId id="35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D"/>
    <a:srgbClr val="00838C"/>
    <a:srgbClr val="FFDD7B"/>
    <a:srgbClr val="FFC95C"/>
    <a:srgbClr val="66B5BA"/>
    <a:srgbClr val="2C567A"/>
    <a:srgbClr val="663300"/>
    <a:srgbClr val="666666"/>
    <a:srgbClr val="0072C7"/>
    <a:srgbClr val="0D1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87949" autoAdjust="0"/>
  </p:normalViewPr>
  <p:slideViewPr>
    <p:cSldViewPr snapToGrid="0" showGuides="1">
      <p:cViewPr>
        <p:scale>
          <a:sx n="140" d="100"/>
          <a:sy n="140" d="100"/>
        </p:scale>
        <p:origin x="2040" y="10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1560" y="-14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17FB49-983D-4097-91FE-2733A40EAA1C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5B84F2-D736-44E3-BE01-F6DCAD3D9685}">
      <dgm:prSet custT="1"/>
      <dgm:spPr>
        <a:solidFill>
          <a:srgbClr val="00838C"/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latin typeface="Avenir Next LT Pro" panose="020B0504020202020204" pitchFamily="34" charset="77"/>
            </a:rPr>
            <a:t>December 20, 2024 </a:t>
          </a:r>
          <a:r>
            <a:rPr lang="en-US" sz="2400" dirty="0">
              <a:solidFill>
                <a:schemeClr val="bg1"/>
              </a:solidFill>
              <a:latin typeface="Avenir Next LT Pro" panose="020B0504020202020204" pitchFamily="34" charset="77"/>
            </a:rPr>
            <a:t>is the</a:t>
          </a:r>
          <a:r>
            <a:rPr lang="en-US" sz="2400" b="1" dirty="0">
              <a:solidFill>
                <a:schemeClr val="bg1"/>
              </a:solidFill>
              <a:latin typeface="Avenir Next LT Pro" panose="020B0504020202020204" pitchFamily="34" charset="77"/>
            </a:rPr>
            <a:t> DEADLINE </a:t>
          </a:r>
          <a:r>
            <a:rPr lang="en-US" sz="2400" dirty="0">
              <a:solidFill>
                <a:schemeClr val="bg1"/>
              </a:solidFill>
              <a:latin typeface="Avenir Next LT Pro" panose="020B0504020202020204" pitchFamily="34" charset="77"/>
            </a:rPr>
            <a:t>to submit recertification</a:t>
          </a:r>
        </a:p>
      </dgm:t>
    </dgm:pt>
    <dgm:pt modelId="{E8D528A4-5C56-49CA-8CDF-A53ABC8D9AE5}" type="parTrans" cxnId="{A625FAA9-5ACF-4775-9B82-59737C264D42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957EC807-A9EB-49BF-8271-0B0B4B6CE48E}" type="sibTrans" cxnId="{A625FAA9-5ACF-4775-9B82-59737C264D42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F6A2D516-0E5F-4A24-88FE-4150F7DAFF95}">
      <dgm:prSet/>
      <dgm:spPr/>
      <dgm:t>
        <a:bodyPr/>
        <a:lstStyle/>
        <a:p>
          <a:pPr>
            <a:spcBef>
              <a:spcPts val="600"/>
            </a:spcBef>
          </a:pPr>
          <a:r>
            <a:rPr lang="en-US" dirty="0">
              <a:solidFill>
                <a:schemeClr val="bg1"/>
              </a:solidFill>
              <a:latin typeface="Avenir Next LT Pro" panose="020B0504020202020204" pitchFamily="34" charset="77"/>
            </a:rPr>
            <a:t>Don’t decide without all the facts in hand!</a:t>
          </a:r>
        </a:p>
      </dgm:t>
    </dgm:pt>
    <dgm:pt modelId="{557323E9-B711-4935-BFFF-842807EBAA58}" type="parTrans" cxnId="{85091DC9-F44B-4473-A8D1-8C7FE0F08369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FC66AE5-0534-4343-B80D-5E7CB4AE9F57}" type="sibTrans" cxnId="{85091DC9-F44B-4473-A8D1-8C7FE0F08369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2FFE7384-9BDF-4B42-A1CB-AA40B62AB625}">
      <dgm:prSet custT="1"/>
      <dgm:spPr>
        <a:solidFill>
          <a:srgbClr val="00838C"/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latin typeface="Avenir Next LT Pro" panose="020B0504020202020204" pitchFamily="34" charset="77"/>
            </a:rPr>
            <a:t>Impacts to FA 2024 Grant Submissions:</a:t>
          </a:r>
          <a:endParaRPr lang="en-US" sz="2400" dirty="0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11754242-1CA5-400A-BA5B-22D3FCD86A29}" type="parTrans" cxnId="{B02CB5A8-D45D-4855-B4B7-B5397881592A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31026BD2-0A3D-4F28-A041-B74B24B7A55C}" type="sibTrans" cxnId="{B02CB5A8-D45D-4855-B4B7-B5397881592A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B039F21-8E92-4C5B-8BC1-6C12434B8C0C}">
      <dgm:prSet/>
      <dgm:spPr/>
      <dgm:t>
        <a:bodyPr/>
        <a:lstStyle/>
        <a:p>
          <a:r>
            <a:rPr lang="en-US">
              <a:solidFill>
                <a:schemeClr val="bg1"/>
              </a:solidFill>
              <a:latin typeface="Avenir Next LT Pro" panose="020B0504020202020204" pitchFamily="34" charset="77"/>
            </a:rPr>
            <a:t>Submissions due </a:t>
          </a:r>
          <a:r>
            <a:rPr lang="en-US" b="1">
              <a:solidFill>
                <a:schemeClr val="bg1"/>
              </a:solidFill>
              <a:latin typeface="Avenir Next LT Pro" panose="020B0504020202020204" pitchFamily="34" charset="77"/>
            </a:rPr>
            <a:t>February 15, 2024</a:t>
          </a:r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8E0B930E-D506-413D-ACF4-20C6C022CA83}" type="parTrans" cxnId="{91CF61D9-8DCD-4513-B195-D6E8D8BBA122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248B024F-1A41-4342-B45E-00EA457300B4}" type="sibTrans" cxnId="{91CF61D9-8DCD-4513-B195-D6E8D8BBA122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9D149074-9391-4862-AA3A-EBEC9A52F655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Avenir Next LT Pro" panose="020B0504020202020204" pitchFamily="34" charset="77"/>
            </a:rPr>
            <a:t>Decisions for grant winners – CDFI says September 2024</a:t>
          </a:r>
        </a:p>
      </dgm:t>
    </dgm:pt>
    <dgm:pt modelId="{6B1D6110-2D34-4F84-AD76-F2AF149C4829}" type="parTrans" cxnId="{04A6DE3D-12FD-4D9E-A1D5-B54A277E2F0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24E6B66F-9661-4408-A0E5-22754654E39C}" type="sibTrans" cxnId="{04A6DE3D-12FD-4D9E-A1D5-B54A277E2F0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09081E5-4E8F-423A-8FB6-77C427591FA8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Avenir Next LT Pro" panose="020B0504020202020204" pitchFamily="34" charset="77"/>
            </a:rPr>
            <a:t>Credit Unions SHOULD submit their grants as written</a:t>
          </a:r>
        </a:p>
      </dgm:t>
    </dgm:pt>
    <dgm:pt modelId="{4B75FA6C-15A2-4F74-A596-7D836A6636DA}" type="parTrans" cxnId="{07472F9F-085D-4986-B9B7-788B1DF8BDCB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547B1A05-0C04-4A70-BD7B-23863F3CD776}" type="sibTrans" cxnId="{07472F9F-085D-4986-B9B7-788B1DF8BDCB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E76141A-D17C-4A14-A482-BDACE36D64BF}">
      <dgm:prSet/>
      <dgm:spPr/>
      <dgm:t>
        <a:bodyPr/>
        <a:lstStyle/>
        <a:p>
          <a:r>
            <a:rPr lang="en-US">
              <a:solidFill>
                <a:schemeClr val="bg1"/>
              </a:solidFill>
              <a:latin typeface="Avenir Next LT Pro" panose="020B0504020202020204" pitchFamily="34" charset="77"/>
            </a:rPr>
            <a:t>When you started, the award was up to $1million – </a:t>
          </a:r>
          <a:r>
            <a:rPr lang="en-US" b="1">
              <a:solidFill>
                <a:schemeClr val="bg1"/>
              </a:solidFill>
              <a:latin typeface="Avenir Next LT Pro" panose="020B0504020202020204" pitchFamily="34" charset="77"/>
            </a:rPr>
            <a:t>NOW</a:t>
          </a:r>
          <a:r>
            <a:rPr lang="en-US">
              <a:solidFill>
                <a:schemeClr val="bg1"/>
              </a:solidFill>
              <a:latin typeface="Avenir Next LT Pro" panose="020B0504020202020204" pitchFamily="34" charset="77"/>
            </a:rPr>
            <a:t> up to $2 million</a:t>
          </a:r>
        </a:p>
      </dgm:t>
    </dgm:pt>
    <dgm:pt modelId="{3B05D099-E4AC-438E-B7B5-04253FC29D0A}" type="parTrans" cxnId="{27503B0B-C56A-4954-AE0F-C36111FFB6FE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9503E05B-4215-4F6B-8D33-292A753405FB}" type="sibTrans" cxnId="{27503B0B-C56A-4954-AE0F-C36111FFB6FE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A202CA9-A6DA-4F30-8A65-D83955B8BCDD}">
      <dgm:prSet custT="1"/>
      <dgm:spPr>
        <a:solidFill>
          <a:srgbClr val="00838C"/>
        </a:solidFill>
      </dgm:spPr>
      <dgm:t>
        <a:bodyPr/>
        <a:lstStyle/>
        <a:p>
          <a:r>
            <a:rPr lang="en-US" sz="2400" b="1" dirty="0">
              <a:solidFill>
                <a:schemeClr val="bg1"/>
              </a:solidFill>
              <a:latin typeface="Avenir Next LT Pro" panose="020B0504020202020204" pitchFamily="34" charset="77"/>
            </a:rPr>
            <a:t>Filing your 2023 Annual Certification Report – Due March 30, 2024</a:t>
          </a:r>
          <a:endParaRPr lang="en-US" sz="2400" dirty="0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84BD4A8E-5A18-488F-A095-84738CC18854}" type="parTrans" cxnId="{D7ACD2E0-6021-43A6-B642-558FAAEBB19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34D8F7E-ED67-4348-B53C-8DF2BF1B01EB}" type="sibTrans" cxnId="{D7ACD2E0-6021-43A6-B642-558FAAEBB19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8E98FA67-E12A-43A0-A003-DF8F9DE4311A}">
      <dgm:prSet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Avenir Next LT Pro" panose="020B0504020202020204" pitchFamily="34" charset="77"/>
            </a:rPr>
            <a:t>Submitting under the previous certification rules, not the new ones</a:t>
          </a:r>
          <a:endParaRPr lang="en-US" dirty="0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6DBF60DA-A3C5-428A-B75C-212E4E3DFDB8}" type="parTrans" cxnId="{F8BADB61-EC51-4A36-9BEF-57050A82C36D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8787F728-D28A-45B0-B9BA-6899CB237B68}" type="sibTrans" cxnId="{F8BADB61-EC51-4A36-9BEF-57050A82C36D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FAD268E1-2E74-4B26-8CF6-2E07151782C2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Avenir Next LT Pro" panose="020B0504020202020204" pitchFamily="34" charset="77"/>
            </a:rPr>
            <a:t>When you file next year (2025) – those will impact whether you could go into CURE </a:t>
          </a:r>
        </a:p>
      </dgm:t>
    </dgm:pt>
    <dgm:pt modelId="{1055427C-3250-4DD3-B896-8F221F5B0A40}" type="parTrans" cxnId="{607668FE-EA92-4CF8-B721-CF296CD688D1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F89127C3-B4C8-4C9E-A575-333825F71A38}" type="sibTrans" cxnId="{607668FE-EA92-4CF8-B721-CF296CD688D1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D2FFDED9-6DED-EE4B-8AE7-5FD4F246A07F}" type="pres">
      <dgm:prSet presAssocID="{E417FB49-983D-4097-91FE-2733A40EAA1C}" presName="linear" presStyleCnt="0">
        <dgm:presLayoutVars>
          <dgm:animLvl val="lvl"/>
          <dgm:resizeHandles val="exact"/>
        </dgm:presLayoutVars>
      </dgm:prSet>
      <dgm:spPr/>
    </dgm:pt>
    <dgm:pt modelId="{3B58E26A-AA8A-8A41-ADC4-E5F55D75D582}" type="pres">
      <dgm:prSet presAssocID="{615B84F2-D736-44E3-BE01-F6DCAD3D9685}" presName="parentText" presStyleLbl="node1" presStyleIdx="0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44B5C6B2-7182-DE4D-9BC2-219F461AE7C2}" type="pres">
      <dgm:prSet presAssocID="{615B84F2-D736-44E3-BE01-F6DCAD3D9685}" presName="childText" presStyleLbl="revTx" presStyleIdx="0" presStyleCnt="3" custScaleY="141574">
        <dgm:presLayoutVars>
          <dgm:bulletEnabled val="1"/>
        </dgm:presLayoutVars>
      </dgm:prSet>
      <dgm:spPr/>
    </dgm:pt>
    <dgm:pt modelId="{1CCB6179-9A3E-714F-A634-4A2DC9108593}" type="pres">
      <dgm:prSet presAssocID="{2FFE7384-9BDF-4B42-A1CB-AA40B62AB625}" presName="parentText" presStyleLbl="node1" presStyleIdx="1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A79F6A8C-C171-E646-B04A-ADAE7A6499F8}" type="pres">
      <dgm:prSet presAssocID="{2FFE7384-9BDF-4B42-A1CB-AA40B62AB625}" presName="childText" presStyleLbl="revTx" presStyleIdx="1" presStyleCnt="3">
        <dgm:presLayoutVars>
          <dgm:bulletEnabled val="1"/>
        </dgm:presLayoutVars>
      </dgm:prSet>
      <dgm:spPr/>
    </dgm:pt>
    <dgm:pt modelId="{24B5B2BF-2B13-244C-B628-760582EA924B}" type="pres">
      <dgm:prSet presAssocID="{EA202CA9-A6DA-4F30-8A65-D83955B8BCDD}" presName="parentText" presStyleLbl="node1" presStyleIdx="2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69B1F1A8-498B-D84E-AA27-3B19B02D464B}" type="pres">
      <dgm:prSet presAssocID="{EA202CA9-A6DA-4F30-8A65-D83955B8BCD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D4DB4D02-8112-4D43-8823-3A54AB1428DB}" type="presOf" srcId="{2FFE7384-9BDF-4B42-A1CB-AA40B62AB625}" destId="{1CCB6179-9A3E-714F-A634-4A2DC9108593}" srcOrd="0" destOrd="0" presId="urn:microsoft.com/office/officeart/2005/8/layout/vList2"/>
    <dgm:cxn modelId="{27503B0B-C56A-4954-AE0F-C36111FFB6FE}" srcId="{2FFE7384-9BDF-4B42-A1CB-AA40B62AB625}" destId="{EE76141A-D17C-4A14-A482-BDACE36D64BF}" srcOrd="3" destOrd="0" parTransId="{3B05D099-E4AC-438E-B7B5-04253FC29D0A}" sibTransId="{9503E05B-4215-4F6B-8D33-292A753405FB}"/>
    <dgm:cxn modelId="{097B5625-1ECC-0D48-AB33-29E86B3D3741}" type="presOf" srcId="{EE76141A-D17C-4A14-A482-BDACE36D64BF}" destId="{A79F6A8C-C171-E646-B04A-ADAE7A6499F8}" srcOrd="0" destOrd="3" presId="urn:microsoft.com/office/officeart/2005/8/layout/vList2"/>
    <dgm:cxn modelId="{04A6DE3D-12FD-4D9E-A1D5-B54A277E2F05}" srcId="{2FFE7384-9BDF-4B42-A1CB-AA40B62AB625}" destId="{9D149074-9391-4862-AA3A-EBEC9A52F655}" srcOrd="1" destOrd="0" parTransId="{6B1D6110-2D34-4F84-AD76-F2AF149C4829}" sibTransId="{24E6B66F-9661-4408-A0E5-22754654E39C}"/>
    <dgm:cxn modelId="{B12B833E-EA23-8E4C-B5A8-695960F1EE2C}" type="presOf" srcId="{9D149074-9391-4862-AA3A-EBEC9A52F655}" destId="{A79F6A8C-C171-E646-B04A-ADAE7A6499F8}" srcOrd="0" destOrd="1" presId="urn:microsoft.com/office/officeart/2005/8/layout/vList2"/>
    <dgm:cxn modelId="{6D36AD50-1B20-3247-B798-9960F0761A9D}" type="presOf" srcId="{8E98FA67-E12A-43A0-A003-DF8F9DE4311A}" destId="{69B1F1A8-498B-D84E-AA27-3B19B02D464B}" srcOrd="0" destOrd="0" presId="urn:microsoft.com/office/officeart/2005/8/layout/vList2"/>
    <dgm:cxn modelId="{4EC9E65D-1717-274A-B894-0E671277674B}" type="presOf" srcId="{E09081E5-4E8F-423A-8FB6-77C427591FA8}" destId="{A79F6A8C-C171-E646-B04A-ADAE7A6499F8}" srcOrd="0" destOrd="2" presId="urn:microsoft.com/office/officeart/2005/8/layout/vList2"/>
    <dgm:cxn modelId="{F8BADB61-EC51-4A36-9BEF-57050A82C36D}" srcId="{EA202CA9-A6DA-4F30-8A65-D83955B8BCDD}" destId="{8E98FA67-E12A-43A0-A003-DF8F9DE4311A}" srcOrd="0" destOrd="0" parTransId="{6DBF60DA-A3C5-428A-B75C-212E4E3DFDB8}" sibTransId="{8787F728-D28A-45B0-B9BA-6899CB237B68}"/>
    <dgm:cxn modelId="{73FABF65-6EF0-884B-83E5-E0DA1CED66CE}" type="presOf" srcId="{FAD268E1-2E74-4B26-8CF6-2E07151782C2}" destId="{69B1F1A8-498B-D84E-AA27-3B19B02D464B}" srcOrd="0" destOrd="1" presId="urn:microsoft.com/office/officeart/2005/8/layout/vList2"/>
    <dgm:cxn modelId="{DAA22B70-9198-A947-BB47-CE2BE896DBE0}" type="presOf" srcId="{615B84F2-D736-44E3-BE01-F6DCAD3D9685}" destId="{3B58E26A-AA8A-8A41-ADC4-E5F55D75D582}" srcOrd="0" destOrd="0" presId="urn:microsoft.com/office/officeart/2005/8/layout/vList2"/>
    <dgm:cxn modelId="{D95B8B7C-EFF3-ED40-A709-63216E9B2BA3}" type="presOf" srcId="{EB039F21-8E92-4C5B-8BC1-6C12434B8C0C}" destId="{A79F6A8C-C171-E646-B04A-ADAE7A6499F8}" srcOrd="0" destOrd="0" presId="urn:microsoft.com/office/officeart/2005/8/layout/vList2"/>
    <dgm:cxn modelId="{07472F9F-085D-4986-B9B7-788B1DF8BDCB}" srcId="{2FFE7384-9BDF-4B42-A1CB-AA40B62AB625}" destId="{E09081E5-4E8F-423A-8FB6-77C427591FA8}" srcOrd="2" destOrd="0" parTransId="{4B75FA6C-15A2-4F74-A596-7D836A6636DA}" sibTransId="{547B1A05-0C04-4A70-BD7B-23863F3CD776}"/>
    <dgm:cxn modelId="{FC81C4A5-B88A-EF4F-A3D8-A047C3BF1878}" type="presOf" srcId="{E417FB49-983D-4097-91FE-2733A40EAA1C}" destId="{D2FFDED9-6DED-EE4B-8AE7-5FD4F246A07F}" srcOrd="0" destOrd="0" presId="urn:microsoft.com/office/officeart/2005/8/layout/vList2"/>
    <dgm:cxn modelId="{B02CB5A8-D45D-4855-B4B7-B5397881592A}" srcId="{E417FB49-983D-4097-91FE-2733A40EAA1C}" destId="{2FFE7384-9BDF-4B42-A1CB-AA40B62AB625}" srcOrd="1" destOrd="0" parTransId="{11754242-1CA5-400A-BA5B-22D3FCD86A29}" sibTransId="{31026BD2-0A3D-4F28-A041-B74B24B7A55C}"/>
    <dgm:cxn modelId="{A625FAA9-5ACF-4775-9B82-59737C264D42}" srcId="{E417FB49-983D-4097-91FE-2733A40EAA1C}" destId="{615B84F2-D736-44E3-BE01-F6DCAD3D9685}" srcOrd="0" destOrd="0" parTransId="{E8D528A4-5C56-49CA-8CDF-A53ABC8D9AE5}" sibTransId="{957EC807-A9EB-49BF-8271-0B0B4B6CE48E}"/>
    <dgm:cxn modelId="{85091DC9-F44B-4473-A8D1-8C7FE0F08369}" srcId="{615B84F2-D736-44E3-BE01-F6DCAD3D9685}" destId="{F6A2D516-0E5F-4A24-88FE-4150F7DAFF95}" srcOrd="0" destOrd="0" parTransId="{557323E9-B711-4935-BFFF-842807EBAA58}" sibTransId="{EFC66AE5-0534-4343-B80D-5E7CB4AE9F57}"/>
    <dgm:cxn modelId="{91CF61D9-8DCD-4513-B195-D6E8D8BBA122}" srcId="{2FFE7384-9BDF-4B42-A1CB-AA40B62AB625}" destId="{EB039F21-8E92-4C5B-8BC1-6C12434B8C0C}" srcOrd="0" destOrd="0" parTransId="{8E0B930E-D506-413D-ACF4-20C6C022CA83}" sibTransId="{248B024F-1A41-4342-B45E-00EA457300B4}"/>
    <dgm:cxn modelId="{D7ACD2E0-6021-43A6-B642-558FAAEBB195}" srcId="{E417FB49-983D-4097-91FE-2733A40EAA1C}" destId="{EA202CA9-A6DA-4F30-8A65-D83955B8BCDD}" srcOrd="2" destOrd="0" parTransId="{84BD4A8E-5A18-488F-A095-84738CC18854}" sibTransId="{E34D8F7E-ED67-4348-B53C-8DF2BF1B01EB}"/>
    <dgm:cxn modelId="{55939EEB-9CDB-1C4B-BB93-D9427CC12253}" type="presOf" srcId="{EA202CA9-A6DA-4F30-8A65-D83955B8BCDD}" destId="{24B5B2BF-2B13-244C-B628-760582EA924B}" srcOrd="0" destOrd="0" presId="urn:microsoft.com/office/officeart/2005/8/layout/vList2"/>
    <dgm:cxn modelId="{13F2E8F7-0E8A-6645-B094-343B7D9FC3C6}" type="presOf" srcId="{F6A2D516-0E5F-4A24-88FE-4150F7DAFF95}" destId="{44B5C6B2-7182-DE4D-9BC2-219F461AE7C2}" srcOrd="0" destOrd="0" presId="urn:microsoft.com/office/officeart/2005/8/layout/vList2"/>
    <dgm:cxn modelId="{607668FE-EA92-4CF8-B721-CF296CD688D1}" srcId="{EA202CA9-A6DA-4F30-8A65-D83955B8BCDD}" destId="{FAD268E1-2E74-4B26-8CF6-2E07151782C2}" srcOrd="1" destOrd="0" parTransId="{1055427C-3250-4DD3-B896-8F221F5B0A40}" sibTransId="{F89127C3-B4C8-4C9E-A575-333825F71A38}"/>
    <dgm:cxn modelId="{0663DD4D-F096-DC47-8541-1E17730F441F}" type="presParOf" srcId="{D2FFDED9-6DED-EE4B-8AE7-5FD4F246A07F}" destId="{3B58E26A-AA8A-8A41-ADC4-E5F55D75D582}" srcOrd="0" destOrd="0" presId="urn:microsoft.com/office/officeart/2005/8/layout/vList2"/>
    <dgm:cxn modelId="{C78C7E55-2674-3B46-A0ED-A3F10B2E6A19}" type="presParOf" srcId="{D2FFDED9-6DED-EE4B-8AE7-5FD4F246A07F}" destId="{44B5C6B2-7182-DE4D-9BC2-219F461AE7C2}" srcOrd="1" destOrd="0" presId="urn:microsoft.com/office/officeart/2005/8/layout/vList2"/>
    <dgm:cxn modelId="{6E4D4151-E571-3148-AE9C-F9B50DFC001C}" type="presParOf" srcId="{D2FFDED9-6DED-EE4B-8AE7-5FD4F246A07F}" destId="{1CCB6179-9A3E-714F-A634-4A2DC9108593}" srcOrd="2" destOrd="0" presId="urn:microsoft.com/office/officeart/2005/8/layout/vList2"/>
    <dgm:cxn modelId="{BE564BE1-FCB3-524E-A16D-F5584E0CE076}" type="presParOf" srcId="{D2FFDED9-6DED-EE4B-8AE7-5FD4F246A07F}" destId="{A79F6A8C-C171-E646-B04A-ADAE7A6499F8}" srcOrd="3" destOrd="0" presId="urn:microsoft.com/office/officeart/2005/8/layout/vList2"/>
    <dgm:cxn modelId="{EFD93649-089F-BE49-BA29-6B5D2D443342}" type="presParOf" srcId="{D2FFDED9-6DED-EE4B-8AE7-5FD4F246A07F}" destId="{24B5B2BF-2B13-244C-B628-760582EA924B}" srcOrd="4" destOrd="0" presId="urn:microsoft.com/office/officeart/2005/8/layout/vList2"/>
    <dgm:cxn modelId="{39D4F08E-112D-D64C-9C16-291AA430EDDF}" type="presParOf" srcId="{D2FFDED9-6DED-EE4B-8AE7-5FD4F246A07F}" destId="{69B1F1A8-498B-D84E-AA27-3B19B02D464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FCD1A8-87E1-4C67-90B8-18774A810D0C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F53832-FFFA-4F8D-B9DB-655AA02ECD80}">
      <dgm:prSet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sz="2400" b="1" dirty="0">
              <a:latin typeface="Avenir Next LT Pro" panose="020B0504020202020204" pitchFamily="34" charset="77"/>
            </a:rPr>
            <a:t>CU Strategic Planning is your partner to get recertified. It will happen!</a:t>
          </a:r>
          <a:endParaRPr lang="en-US" sz="2400" dirty="0">
            <a:latin typeface="Avenir Next LT Pro" panose="020B0504020202020204" pitchFamily="34" charset="77"/>
          </a:endParaRPr>
        </a:p>
      </dgm:t>
    </dgm:pt>
    <dgm:pt modelId="{7E9F353A-2B28-4084-AAC5-4D1E08401909}" type="parTrans" cxnId="{51F76024-9450-4C79-B1CB-2D01EA975E44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55D16E07-C3BC-4EA5-8268-D2308C47B09F}" type="sibTrans" cxnId="{51F76024-9450-4C79-B1CB-2D01EA975E44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751B6154-1C60-44B9-926D-78699CD6F8B9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b="1" dirty="0">
              <a:latin typeface="Avenir Next LT Pro" panose="020B0504020202020204" pitchFamily="34" charset="77"/>
            </a:rPr>
            <a:t>January 22, 2024:</a:t>
          </a:r>
          <a:endParaRPr lang="en-US" dirty="0">
            <a:latin typeface="Avenir Next LT Pro" panose="020B0504020202020204" pitchFamily="34" charset="77"/>
          </a:endParaRPr>
        </a:p>
      </dgm:t>
    </dgm:pt>
    <dgm:pt modelId="{65557EBD-A5FF-4604-B898-E86FC46110ED}" type="parTrans" cxnId="{D1BACCDA-2D8C-44ED-AB87-A7C9305960B1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82313B16-A425-43F0-9999-95206B07A479}" type="sibTrans" cxnId="{D1BACCDA-2D8C-44ED-AB87-A7C9305960B1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88151DF1-B3DE-45CF-BF16-A903F6137806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600" dirty="0">
              <a:latin typeface="Avenir Next LT Pro" panose="020B0504020202020204" pitchFamily="34" charset="77"/>
            </a:rPr>
            <a:t>Starting to Send Recertification Proposals.  </a:t>
          </a:r>
        </a:p>
        <a:p>
          <a:r>
            <a:rPr lang="en-US" sz="1600" dirty="0">
              <a:latin typeface="Avenir Next LT Pro" panose="020B0504020202020204" pitchFamily="34" charset="77"/>
            </a:rPr>
            <a:t>Want to start working on them ASAP!</a:t>
          </a:r>
        </a:p>
      </dgm:t>
    </dgm:pt>
    <dgm:pt modelId="{503C21AC-1647-4DE8-93E2-E68B4B159D74}" type="parTrans" cxnId="{2E62D00B-AB2B-40B1-952D-FCB008149C46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E3CF8A2F-4AF4-46C5-B57A-E66E0E1BF7EF}" type="sibTrans" cxnId="{2E62D00B-AB2B-40B1-952D-FCB008149C46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60C93722-A99D-4CD1-B21F-04AF58426BE2}">
      <dgm:prSet custT="1"/>
      <dgm:spPr>
        <a:solidFill>
          <a:schemeClr val="accent6">
            <a:lumMod val="40000"/>
            <a:lumOff val="60000"/>
          </a:schemeClr>
        </a:solidFill>
        <a:ln>
          <a:solidFill>
            <a:srgbClr val="FFEEBD"/>
          </a:solidFill>
        </a:ln>
      </dgm:spPr>
      <dgm:t>
        <a:bodyPr/>
        <a:lstStyle/>
        <a:p>
          <a:r>
            <a:rPr lang="en-US" sz="1600" dirty="0">
              <a:latin typeface="Avenir Next LT Pro" panose="020B0504020202020204" pitchFamily="34" charset="77"/>
            </a:rPr>
            <a:t>FA 2025 Grant writing is open. We encourage CUs to sign before June 30 to guarantee pricing.</a:t>
          </a:r>
        </a:p>
      </dgm:t>
    </dgm:pt>
    <dgm:pt modelId="{5EDC64DB-28AD-4F94-AA2C-355D83135CFD}" type="parTrans" cxnId="{72DD7C5A-1CE1-4E0F-815E-AD50A813D105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FA415B7C-6215-4D05-A8BC-1C7E5F5F5045}" type="sibTrans" cxnId="{72DD7C5A-1CE1-4E0F-815E-AD50A813D105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451C12A0-920D-4656-A01E-07B07CA92B8F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n-US" b="1" dirty="0">
              <a:latin typeface="Avenir Next LT Pro" panose="020B0504020202020204" pitchFamily="34" charset="77"/>
            </a:rPr>
            <a:t>Before end of May 2024: </a:t>
          </a:r>
          <a:endParaRPr lang="en-US" dirty="0">
            <a:latin typeface="Avenir Next LT Pro" panose="020B0504020202020204" pitchFamily="34" charset="77"/>
          </a:endParaRPr>
        </a:p>
      </dgm:t>
    </dgm:pt>
    <dgm:pt modelId="{0473E635-78E5-4BFA-ABCF-CF00EB977EE9}" type="parTrans" cxnId="{A60ECCD8-9B14-4736-8249-09D7F4D6344B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A7843745-8AD2-4FAD-9158-B6B58168C720}" type="sibTrans" cxnId="{A60ECCD8-9B14-4736-8249-09D7F4D6344B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6FBA549B-BB6E-42BA-80D0-9979DF2028EF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600" dirty="0">
              <a:latin typeface="Avenir Next LT Pro" panose="020B0504020202020204" pitchFamily="34" charset="77"/>
            </a:rPr>
            <a:t>CU board must adopt a community development mission statement by their May 2024 board meeting</a:t>
          </a:r>
        </a:p>
      </dgm:t>
    </dgm:pt>
    <dgm:pt modelId="{997F8F22-2C67-415A-8AB1-A83BE5305DF8}" type="parTrans" cxnId="{12E2E14F-6D7F-4846-9F60-47CC8E87E03F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98908EDC-E56D-4319-B069-F707AFB711AF}" type="sibTrans" cxnId="{12E2E14F-6D7F-4846-9F60-47CC8E87E03F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4C143EBC-FC1B-4FD3-A595-7C4E1FDBA853}">
      <dgm:prSet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600" dirty="0">
              <a:latin typeface="Avenir Next LT Pro" panose="020B0504020202020204" pitchFamily="34" charset="77"/>
            </a:rPr>
            <a:t>CU Strategic Planning can/will write these statements and can/will even present them to your board if you want us to (Jessica La Rocca)</a:t>
          </a:r>
        </a:p>
      </dgm:t>
    </dgm:pt>
    <dgm:pt modelId="{8D0A55D7-4726-43F9-9BCE-B9147E2F3078}" type="parTrans" cxnId="{F549DA3A-1426-4CEC-99E6-042672016CAA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E9D48DF4-DB3A-45DC-A463-4733F976E8B1}" type="sibTrans" cxnId="{F549DA3A-1426-4CEC-99E6-042672016CAA}">
      <dgm:prSet/>
      <dgm:spPr/>
      <dgm:t>
        <a:bodyPr/>
        <a:lstStyle/>
        <a:p>
          <a:endParaRPr lang="en-US">
            <a:latin typeface="Avenir Next LT Pro" panose="020B0504020202020204" pitchFamily="34" charset="77"/>
          </a:endParaRPr>
        </a:p>
      </dgm:t>
    </dgm:pt>
    <dgm:pt modelId="{153F737E-0FF4-9246-99D6-D94CCCB0EB82}" type="pres">
      <dgm:prSet presAssocID="{53FCD1A8-87E1-4C67-90B8-18774A810D0C}" presName="Name0" presStyleCnt="0">
        <dgm:presLayoutVars>
          <dgm:dir/>
          <dgm:animLvl val="lvl"/>
          <dgm:resizeHandles val="exact"/>
        </dgm:presLayoutVars>
      </dgm:prSet>
      <dgm:spPr/>
    </dgm:pt>
    <dgm:pt modelId="{2B98DF9A-408E-384E-974A-0018731E0143}" type="pres">
      <dgm:prSet presAssocID="{451C12A0-920D-4656-A01E-07B07CA92B8F}" presName="boxAndChildren" presStyleCnt="0"/>
      <dgm:spPr/>
    </dgm:pt>
    <dgm:pt modelId="{C65D9094-ACA1-4B47-9981-749574384A10}" type="pres">
      <dgm:prSet presAssocID="{451C12A0-920D-4656-A01E-07B07CA92B8F}" presName="parentTextBox" presStyleLbl="node1" presStyleIdx="0" presStyleCnt="3"/>
      <dgm:spPr/>
    </dgm:pt>
    <dgm:pt modelId="{0B2632C2-A91D-444A-B521-B24B3D98A0E8}" type="pres">
      <dgm:prSet presAssocID="{451C12A0-920D-4656-A01E-07B07CA92B8F}" presName="entireBox" presStyleLbl="node1" presStyleIdx="0" presStyleCnt="3" custScaleY="125476"/>
      <dgm:spPr/>
    </dgm:pt>
    <dgm:pt modelId="{3B52F450-6DF6-544C-A431-BF3772A58927}" type="pres">
      <dgm:prSet presAssocID="{451C12A0-920D-4656-A01E-07B07CA92B8F}" presName="descendantBox" presStyleCnt="0"/>
      <dgm:spPr/>
    </dgm:pt>
    <dgm:pt modelId="{135266DF-DC84-0D4C-81CD-7900A06E0E03}" type="pres">
      <dgm:prSet presAssocID="{6FBA549B-BB6E-42BA-80D0-9979DF2028EF}" presName="childTextBox" presStyleLbl="fgAccFollowNode1" presStyleIdx="0" presStyleCnt="4" custScaleY="160428" custLinFactNeighborY="2432">
        <dgm:presLayoutVars>
          <dgm:bulletEnabled val="1"/>
        </dgm:presLayoutVars>
      </dgm:prSet>
      <dgm:spPr/>
    </dgm:pt>
    <dgm:pt modelId="{B83833F6-C015-FA4F-8A75-35707EC38CF7}" type="pres">
      <dgm:prSet presAssocID="{4C143EBC-FC1B-4FD3-A595-7C4E1FDBA853}" presName="childTextBox" presStyleLbl="fgAccFollowNode1" presStyleIdx="1" presStyleCnt="4" custScaleY="160428" custLinFactNeighborX="-206" custLinFactNeighborY="591">
        <dgm:presLayoutVars>
          <dgm:bulletEnabled val="1"/>
        </dgm:presLayoutVars>
      </dgm:prSet>
      <dgm:spPr/>
    </dgm:pt>
    <dgm:pt modelId="{7BEC4E4D-DC76-2246-BD54-11DCDB97D3DB}" type="pres">
      <dgm:prSet presAssocID="{82313B16-A425-43F0-9999-95206B07A479}" presName="sp" presStyleCnt="0"/>
      <dgm:spPr/>
    </dgm:pt>
    <dgm:pt modelId="{321C39F8-6D22-E244-A645-A484028FBC76}" type="pres">
      <dgm:prSet presAssocID="{751B6154-1C60-44B9-926D-78699CD6F8B9}" presName="arrowAndChildren" presStyleCnt="0"/>
      <dgm:spPr/>
    </dgm:pt>
    <dgm:pt modelId="{C16E7E5E-C624-2E41-B96E-17E3390290AD}" type="pres">
      <dgm:prSet presAssocID="{751B6154-1C60-44B9-926D-78699CD6F8B9}" presName="parentTextArrow" presStyleLbl="node1" presStyleIdx="0" presStyleCnt="3"/>
      <dgm:spPr/>
    </dgm:pt>
    <dgm:pt modelId="{CCE2565D-D5B1-634F-B3FA-2D6AB9D6F05B}" type="pres">
      <dgm:prSet presAssocID="{751B6154-1C60-44B9-926D-78699CD6F8B9}" presName="arrow" presStyleLbl="node1" presStyleIdx="1" presStyleCnt="3"/>
      <dgm:spPr/>
    </dgm:pt>
    <dgm:pt modelId="{5C20D9FE-C0E1-894C-A3B4-0826397C2CAF}" type="pres">
      <dgm:prSet presAssocID="{751B6154-1C60-44B9-926D-78699CD6F8B9}" presName="descendantArrow" presStyleCnt="0"/>
      <dgm:spPr/>
    </dgm:pt>
    <dgm:pt modelId="{2BE6B465-3191-D54A-8502-A84F9F808961}" type="pres">
      <dgm:prSet presAssocID="{88151DF1-B3DE-45CF-BF16-A903F6137806}" presName="childTextArrow" presStyleLbl="fgAccFollowNode1" presStyleIdx="2" presStyleCnt="4" custScaleY="131138">
        <dgm:presLayoutVars>
          <dgm:bulletEnabled val="1"/>
        </dgm:presLayoutVars>
      </dgm:prSet>
      <dgm:spPr/>
    </dgm:pt>
    <dgm:pt modelId="{2624C2C8-05A8-BA49-8C3F-4ECE0C630AD7}" type="pres">
      <dgm:prSet presAssocID="{60C93722-A99D-4CD1-B21F-04AF58426BE2}" presName="childTextArrow" presStyleLbl="fgAccFollowNode1" presStyleIdx="3" presStyleCnt="4" custScaleY="131138">
        <dgm:presLayoutVars>
          <dgm:bulletEnabled val="1"/>
        </dgm:presLayoutVars>
      </dgm:prSet>
      <dgm:spPr/>
    </dgm:pt>
    <dgm:pt modelId="{7B183851-588C-E848-A41D-C57758E88250}" type="pres">
      <dgm:prSet presAssocID="{55D16E07-C3BC-4EA5-8268-D2308C47B09F}" presName="sp" presStyleCnt="0"/>
      <dgm:spPr/>
    </dgm:pt>
    <dgm:pt modelId="{AEDD1290-571B-714A-B7CC-647799FFCA32}" type="pres">
      <dgm:prSet presAssocID="{08F53832-FFFA-4F8D-B9DB-655AA02ECD80}" presName="arrowAndChildren" presStyleCnt="0"/>
      <dgm:spPr/>
    </dgm:pt>
    <dgm:pt modelId="{6DFCC197-B32E-B34F-B25D-CBD997C156D7}" type="pres">
      <dgm:prSet presAssocID="{08F53832-FFFA-4F8D-B9DB-655AA02ECD80}" presName="parentTextArrow" presStyleLbl="node1" presStyleIdx="2" presStyleCnt="3" custScaleY="75453"/>
      <dgm:spPr/>
    </dgm:pt>
  </dgm:ptLst>
  <dgm:cxnLst>
    <dgm:cxn modelId="{F714D406-C190-8743-87D1-4CF7AD2A1189}" type="presOf" srcId="{751B6154-1C60-44B9-926D-78699CD6F8B9}" destId="{CCE2565D-D5B1-634F-B3FA-2D6AB9D6F05B}" srcOrd="1" destOrd="0" presId="urn:microsoft.com/office/officeart/2005/8/layout/process4"/>
    <dgm:cxn modelId="{3062CF0A-B254-8C44-8F47-B5AB26914DF8}" type="presOf" srcId="{451C12A0-920D-4656-A01E-07B07CA92B8F}" destId="{0B2632C2-A91D-444A-B521-B24B3D98A0E8}" srcOrd="1" destOrd="0" presId="urn:microsoft.com/office/officeart/2005/8/layout/process4"/>
    <dgm:cxn modelId="{2E62D00B-AB2B-40B1-952D-FCB008149C46}" srcId="{751B6154-1C60-44B9-926D-78699CD6F8B9}" destId="{88151DF1-B3DE-45CF-BF16-A903F6137806}" srcOrd="0" destOrd="0" parTransId="{503C21AC-1647-4DE8-93E2-E68B4B159D74}" sibTransId="{E3CF8A2F-4AF4-46C5-B57A-E66E0E1BF7EF}"/>
    <dgm:cxn modelId="{51F76024-9450-4C79-B1CB-2D01EA975E44}" srcId="{53FCD1A8-87E1-4C67-90B8-18774A810D0C}" destId="{08F53832-FFFA-4F8D-B9DB-655AA02ECD80}" srcOrd="0" destOrd="0" parTransId="{7E9F353A-2B28-4084-AAC5-4D1E08401909}" sibTransId="{55D16E07-C3BC-4EA5-8268-D2308C47B09F}"/>
    <dgm:cxn modelId="{8FC4FE24-E6CC-B449-8DD7-5F55F11BFB80}" type="presOf" srcId="{53FCD1A8-87E1-4C67-90B8-18774A810D0C}" destId="{153F737E-0FF4-9246-99D6-D94CCCB0EB82}" srcOrd="0" destOrd="0" presId="urn:microsoft.com/office/officeart/2005/8/layout/process4"/>
    <dgm:cxn modelId="{F549DA3A-1426-4CEC-99E6-042672016CAA}" srcId="{451C12A0-920D-4656-A01E-07B07CA92B8F}" destId="{4C143EBC-FC1B-4FD3-A595-7C4E1FDBA853}" srcOrd="1" destOrd="0" parTransId="{8D0A55D7-4726-43F9-9BCE-B9147E2F3078}" sibTransId="{E9D48DF4-DB3A-45DC-A463-4733F976E8B1}"/>
    <dgm:cxn modelId="{12E2E14F-6D7F-4846-9F60-47CC8E87E03F}" srcId="{451C12A0-920D-4656-A01E-07B07CA92B8F}" destId="{6FBA549B-BB6E-42BA-80D0-9979DF2028EF}" srcOrd="0" destOrd="0" parTransId="{997F8F22-2C67-415A-8AB1-A83BE5305DF8}" sibTransId="{98908EDC-E56D-4319-B069-F707AFB711AF}"/>
    <dgm:cxn modelId="{72DD7C5A-1CE1-4E0F-815E-AD50A813D105}" srcId="{751B6154-1C60-44B9-926D-78699CD6F8B9}" destId="{60C93722-A99D-4CD1-B21F-04AF58426BE2}" srcOrd="1" destOrd="0" parTransId="{5EDC64DB-28AD-4F94-AA2C-355D83135CFD}" sibTransId="{FA415B7C-6215-4D05-A8BC-1C7E5F5F5045}"/>
    <dgm:cxn modelId="{47538379-10F5-EC4C-98C5-618414DDCB5A}" type="presOf" srcId="{88151DF1-B3DE-45CF-BF16-A903F6137806}" destId="{2BE6B465-3191-D54A-8502-A84F9F808961}" srcOrd="0" destOrd="0" presId="urn:microsoft.com/office/officeart/2005/8/layout/process4"/>
    <dgm:cxn modelId="{8F84509B-7B5C-E84F-BEFF-B4FD873BFD3F}" type="presOf" srcId="{60C93722-A99D-4CD1-B21F-04AF58426BE2}" destId="{2624C2C8-05A8-BA49-8C3F-4ECE0C630AD7}" srcOrd="0" destOrd="0" presId="urn:microsoft.com/office/officeart/2005/8/layout/process4"/>
    <dgm:cxn modelId="{E3AA65A8-FEF9-EA42-BF8D-40783667649F}" type="presOf" srcId="{751B6154-1C60-44B9-926D-78699CD6F8B9}" destId="{C16E7E5E-C624-2E41-B96E-17E3390290AD}" srcOrd="0" destOrd="0" presId="urn:microsoft.com/office/officeart/2005/8/layout/process4"/>
    <dgm:cxn modelId="{9944D3B5-6C8C-B14D-B7AA-DB097C24F135}" type="presOf" srcId="{08F53832-FFFA-4F8D-B9DB-655AA02ECD80}" destId="{6DFCC197-B32E-B34F-B25D-CBD997C156D7}" srcOrd="0" destOrd="0" presId="urn:microsoft.com/office/officeart/2005/8/layout/process4"/>
    <dgm:cxn modelId="{568E5FC4-22FD-1349-B3D8-B332902947EA}" type="presOf" srcId="{451C12A0-920D-4656-A01E-07B07CA92B8F}" destId="{C65D9094-ACA1-4B47-9981-749574384A10}" srcOrd="0" destOrd="0" presId="urn:microsoft.com/office/officeart/2005/8/layout/process4"/>
    <dgm:cxn modelId="{F64F08C6-ED9D-8547-9236-60306703FF1C}" type="presOf" srcId="{6FBA549B-BB6E-42BA-80D0-9979DF2028EF}" destId="{135266DF-DC84-0D4C-81CD-7900A06E0E03}" srcOrd="0" destOrd="0" presId="urn:microsoft.com/office/officeart/2005/8/layout/process4"/>
    <dgm:cxn modelId="{A60ECCD8-9B14-4736-8249-09D7F4D6344B}" srcId="{53FCD1A8-87E1-4C67-90B8-18774A810D0C}" destId="{451C12A0-920D-4656-A01E-07B07CA92B8F}" srcOrd="2" destOrd="0" parTransId="{0473E635-78E5-4BFA-ABCF-CF00EB977EE9}" sibTransId="{A7843745-8AD2-4FAD-9158-B6B58168C720}"/>
    <dgm:cxn modelId="{D1BACCDA-2D8C-44ED-AB87-A7C9305960B1}" srcId="{53FCD1A8-87E1-4C67-90B8-18774A810D0C}" destId="{751B6154-1C60-44B9-926D-78699CD6F8B9}" srcOrd="1" destOrd="0" parTransId="{65557EBD-A5FF-4604-B898-E86FC46110ED}" sibTransId="{82313B16-A425-43F0-9999-95206B07A479}"/>
    <dgm:cxn modelId="{22263BFF-EFBF-9341-BB8E-ADE4AE699E87}" type="presOf" srcId="{4C143EBC-FC1B-4FD3-A595-7C4E1FDBA853}" destId="{B83833F6-C015-FA4F-8A75-35707EC38CF7}" srcOrd="0" destOrd="0" presId="urn:microsoft.com/office/officeart/2005/8/layout/process4"/>
    <dgm:cxn modelId="{B117BB6D-72A0-C040-92B9-064FE806A56D}" type="presParOf" srcId="{153F737E-0FF4-9246-99D6-D94CCCB0EB82}" destId="{2B98DF9A-408E-384E-974A-0018731E0143}" srcOrd="0" destOrd="0" presId="urn:microsoft.com/office/officeart/2005/8/layout/process4"/>
    <dgm:cxn modelId="{53D2C586-B3C3-BF4F-B296-F7259CC1B9DE}" type="presParOf" srcId="{2B98DF9A-408E-384E-974A-0018731E0143}" destId="{C65D9094-ACA1-4B47-9981-749574384A10}" srcOrd="0" destOrd="0" presId="urn:microsoft.com/office/officeart/2005/8/layout/process4"/>
    <dgm:cxn modelId="{9232F76B-806C-6246-B2CE-6957FCE4134F}" type="presParOf" srcId="{2B98DF9A-408E-384E-974A-0018731E0143}" destId="{0B2632C2-A91D-444A-B521-B24B3D98A0E8}" srcOrd="1" destOrd="0" presId="urn:microsoft.com/office/officeart/2005/8/layout/process4"/>
    <dgm:cxn modelId="{150A9B3B-4F2F-9346-9335-0D78218F60BB}" type="presParOf" srcId="{2B98DF9A-408E-384E-974A-0018731E0143}" destId="{3B52F450-6DF6-544C-A431-BF3772A58927}" srcOrd="2" destOrd="0" presId="urn:microsoft.com/office/officeart/2005/8/layout/process4"/>
    <dgm:cxn modelId="{1BE059A1-CCA5-5B4F-A256-86C710783DCB}" type="presParOf" srcId="{3B52F450-6DF6-544C-A431-BF3772A58927}" destId="{135266DF-DC84-0D4C-81CD-7900A06E0E03}" srcOrd="0" destOrd="0" presId="urn:microsoft.com/office/officeart/2005/8/layout/process4"/>
    <dgm:cxn modelId="{DBA80B96-C261-1441-B4E5-25777A68C668}" type="presParOf" srcId="{3B52F450-6DF6-544C-A431-BF3772A58927}" destId="{B83833F6-C015-FA4F-8A75-35707EC38CF7}" srcOrd="1" destOrd="0" presId="urn:microsoft.com/office/officeart/2005/8/layout/process4"/>
    <dgm:cxn modelId="{DEDC0E6D-5D25-1A4B-9FBD-115A9902757F}" type="presParOf" srcId="{153F737E-0FF4-9246-99D6-D94CCCB0EB82}" destId="{7BEC4E4D-DC76-2246-BD54-11DCDB97D3DB}" srcOrd="1" destOrd="0" presId="urn:microsoft.com/office/officeart/2005/8/layout/process4"/>
    <dgm:cxn modelId="{1890741B-F500-BB42-9FCC-64F41E3DF414}" type="presParOf" srcId="{153F737E-0FF4-9246-99D6-D94CCCB0EB82}" destId="{321C39F8-6D22-E244-A645-A484028FBC76}" srcOrd="2" destOrd="0" presId="urn:microsoft.com/office/officeart/2005/8/layout/process4"/>
    <dgm:cxn modelId="{E49198AF-41E5-9E42-96AD-E5224EE2B4EB}" type="presParOf" srcId="{321C39F8-6D22-E244-A645-A484028FBC76}" destId="{C16E7E5E-C624-2E41-B96E-17E3390290AD}" srcOrd="0" destOrd="0" presId="urn:microsoft.com/office/officeart/2005/8/layout/process4"/>
    <dgm:cxn modelId="{DCEBD1CB-834C-E140-8ED0-D88E7F6984E5}" type="presParOf" srcId="{321C39F8-6D22-E244-A645-A484028FBC76}" destId="{CCE2565D-D5B1-634F-B3FA-2D6AB9D6F05B}" srcOrd="1" destOrd="0" presId="urn:microsoft.com/office/officeart/2005/8/layout/process4"/>
    <dgm:cxn modelId="{D3A20A8B-CEC0-A041-BFB2-A08598F9868E}" type="presParOf" srcId="{321C39F8-6D22-E244-A645-A484028FBC76}" destId="{5C20D9FE-C0E1-894C-A3B4-0826397C2CAF}" srcOrd="2" destOrd="0" presId="urn:microsoft.com/office/officeart/2005/8/layout/process4"/>
    <dgm:cxn modelId="{9E64FDF5-9880-7747-AAB7-C6FE28730F7A}" type="presParOf" srcId="{5C20D9FE-C0E1-894C-A3B4-0826397C2CAF}" destId="{2BE6B465-3191-D54A-8502-A84F9F808961}" srcOrd="0" destOrd="0" presId="urn:microsoft.com/office/officeart/2005/8/layout/process4"/>
    <dgm:cxn modelId="{7E71F885-9693-3842-9593-0E5DBB354BAA}" type="presParOf" srcId="{5C20D9FE-C0E1-894C-A3B4-0826397C2CAF}" destId="{2624C2C8-05A8-BA49-8C3F-4ECE0C630AD7}" srcOrd="1" destOrd="0" presId="urn:microsoft.com/office/officeart/2005/8/layout/process4"/>
    <dgm:cxn modelId="{0CC84548-E252-E94D-A7A5-2C205875A692}" type="presParOf" srcId="{153F737E-0FF4-9246-99D6-D94CCCB0EB82}" destId="{7B183851-588C-E848-A41D-C57758E88250}" srcOrd="3" destOrd="0" presId="urn:microsoft.com/office/officeart/2005/8/layout/process4"/>
    <dgm:cxn modelId="{9F035E45-1C46-FF45-8C45-C20DF53DE426}" type="presParOf" srcId="{153F737E-0FF4-9246-99D6-D94CCCB0EB82}" destId="{AEDD1290-571B-714A-B7CC-647799FFCA32}" srcOrd="4" destOrd="0" presId="urn:microsoft.com/office/officeart/2005/8/layout/process4"/>
    <dgm:cxn modelId="{6F18E056-D7A3-BA45-9FA9-CC0016190E6B}" type="presParOf" srcId="{AEDD1290-571B-714A-B7CC-647799FFCA32}" destId="{6DFCC197-B32E-B34F-B25D-CBD997C156D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77902E-FFC7-4769-98B2-F062724B2B5B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CC58A4-5B9C-4CC8-B723-102580233806}">
      <dgm:prSet/>
      <dgm:spPr/>
      <dgm:t>
        <a:bodyPr/>
        <a:lstStyle/>
        <a:p>
          <a:pPr>
            <a:defRPr b="1"/>
          </a:pPr>
          <a:r>
            <a:rPr lang="en-US">
              <a:solidFill>
                <a:schemeClr val="bg1"/>
              </a:solidFill>
              <a:latin typeface="Avenir Next LT Pro" panose="020B0504020202020204" pitchFamily="34" charset="77"/>
            </a:rPr>
            <a:t>Sep. 2024</a:t>
          </a:r>
        </a:p>
      </dgm:t>
    </dgm:pt>
    <dgm:pt modelId="{A97F6FBD-0891-4113-9990-BB9F22F7DC44}" type="parTrans" cxnId="{9363E54C-0D93-4732-8526-9C32F9ACA0E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318D2584-4D50-4D29-BCE5-0F78A7B8530F}" type="sibTrans" cxnId="{9363E54C-0D93-4732-8526-9C32F9ACA0E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1766AA41-6DD5-4105-AF00-29263C846853}">
      <dgm:prSet custT="1"/>
      <dgm:spPr/>
      <dgm:t>
        <a:bodyPr/>
        <a:lstStyle/>
        <a:p>
          <a:r>
            <a:rPr lang="en-US" sz="2200" dirty="0">
              <a:solidFill>
                <a:schemeClr val="bg1"/>
              </a:solidFill>
              <a:latin typeface="Avenir Next LT Pro" panose="020B0504020202020204" pitchFamily="34" charset="77"/>
            </a:rPr>
            <a:t>FA 2024 Awards Announced</a:t>
          </a:r>
        </a:p>
      </dgm:t>
    </dgm:pt>
    <dgm:pt modelId="{5F331CD2-1257-4D8F-BA1E-8CC27C460AAB}" type="parTrans" cxnId="{AA0FB024-B6C2-4590-9482-27D2F6A87D76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04E1A67D-2B88-4199-8028-BA09BD0154F5}" type="sibTrans" cxnId="{AA0FB024-B6C2-4590-9482-27D2F6A87D76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564EFF54-E69E-4268-A1C6-6F6B25726219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chemeClr val="bg1"/>
              </a:solidFill>
              <a:latin typeface="Avenir Next LT Pro" panose="020B0504020202020204" pitchFamily="34" charset="77"/>
            </a:rPr>
            <a:t>30 June 2024</a:t>
          </a:r>
        </a:p>
      </dgm:t>
    </dgm:pt>
    <dgm:pt modelId="{ECA84B65-58E7-4966-A544-BBCD737A822B}" type="parTrans" cxnId="{90D51D7B-480E-4B97-9EEA-74B62E173117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FD6FBC7D-0210-4193-9BF4-7689EF5CB93A}" type="sibTrans" cxnId="{90D51D7B-480E-4B97-9EEA-74B62E173117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0215912C-1598-4C03-9F67-9A2EB0E3888F}">
      <dgm:prSet custT="1"/>
      <dgm:spPr/>
      <dgm:t>
        <a:bodyPr/>
        <a:lstStyle/>
        <a:p>
          <a:r>
            <a:rPr lang="en-US" sz="2200" dirty="0">
              <a:solidFill>
                <a:schemeClr val="bg1"/>
              </a:solidFill>
              <a:latin typeface="Avenir Next LT Pro" panose="020B0504020202020204" pitchFamily="34" charset="77"/>
            </a:rPr>
            <a:t>Deadline for signing to move forward on FA 2025 FA/TA Grant</a:t>
          </a:r>
        </a:p>
      </dgm:t>
    </dgm:pt>
    <dgm:pt modelId="{B3642CA7-B0A5-4044-AFD4-4E9C3299FB5B}" type="parTrans" cxnId="{A6F84A61-4A83-4458-B8A5-9A63F45377F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CA0B409-FC9E-44CD-9C64-4096C099C531}" type="sibTrans" cxnId="{A6F84A61-4A83-4458-B8A5-9A63F45377F5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05602BF6-BF18-4C02-9F31-550AA793DFDA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chemeClr val="bg1"/>
              </a:solidFill>
              <a:latin typeface="Avenir Next LT Pro" panose="020B0504020202020204" pitchFamily="34" charset="77"/>
            </a:rPr>
            <a:t>  Oct. 2024 (CU Strategic Planning)</a:t>
          </a:r>
        </a:p>
      </dgm:t>
    </dgm:pt>
    <dgm:pt modelId="{B64C7B84-EA6B-4E8B-9D78-6ED57D0EDF4D}" type="parTrans" cxnId="{C9916546-3677-4798-A0B0-3CEB361EE2C9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9346D8F3-3EA6-4EF7-95B3-75DC43EB9DAD}" type="sibTrans" cxnId="{C9916546-3677-4798-A0B0-3CEB361EE2C9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3CB6FFE4-F581-4ADC-B278-C43B81070590}">
      <dgm:prSet custT="1"/>
      <dgm:spPr/>
      <dgm:t>
        <a:bodyPr/>
        <a:lstStyle/>
        <a:p>
          <a:r>
            <a:rPr lang="en-US" sz="2200" dirty="0">
              <a:solidFill>
                <a:schemeClr val="bg1"/>
              </a:solidFill>
              <a:latin typeface="Avenir Next LT Pro" panose="020B0504020202020204" pitchFamily="34" charset="77"/>
            </a:rPr>
            <a:t>Deadline to move forward </a:t>
          </a:r>
          <a:br>
            <a:rPr lang="en-US" sz="2200" dirty="0">
              <a:solidFill>
                <a:schemeClr val="bg1"/>
              </a:solidFill>
              <a:latin typeface="Avenir Next LT Pro" panose="020B0504020202020204" pitchFamily="34" charset="77"/>
            </a:rPr>
          </a:br>
          <a:r>
            <a:rPr lang="en-US" sz="2200" dirty="0">
              <a:solidFill>
                <a:schemeClr val="bg1"/>
              </a:solidFill>
              <a:latin typeface="Avenir Next LT Pro" panose="020B0504020202020204" pitchFamily="34" charset="77"/>
            </a:rPr>
            <a:t>on recertification</a:t>
          </a:r>
        </a:p>
      </dgm:t>
    </dgm:pt>
    <dgm:pt modelId="{1F054A18-0920-42CF-9447-93145AE2C9F2}" type="parTrans" cxnId="{EDE97EC8-AEDF-43EC-B924-A26E10C94206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2BFDCD8F-DAB8-4F35-BACD-2F5D150BE85C}" type="sibTrans" cxnId="{EDE97EC8-AEDF-43EC-B924-A26E10C94206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7A74C040-4FD0-485F-A4BB-7DB26EFCE650}">
      <dgm:prSet/>
      <dgm:spPr/>
      <dgm:t>
        <a:bodyPr/>
        <a:lstStyle/>
        <a:p>
          <a:pPr>
            <a:defRPr b="1"/>
          </a:pPr>
          <a:r>
            <a:rPr lang="en-US">
              <a:solidFill>
                <a:schemeClr val="bg1"/>
              </a:solidFill>
              <a:latin typeface="Avenir Next LT Pro" panose="020B0504020202020204" pitchFamily="34" charset="77"/>
            </a:rPr>
            <a:t>20 Dec. 2024</a:t>
          </a:r>
        </a:p>
      </dgm:t>
    </dgm:pt>
    <dgm:pt modelId="{8BB4CBE6-B108-4E19-8356-11E3ADC8A7FE}" type="parTrans" cxnId="{A593CC32-EB44-44BE-A0BE-1AB8ADDC0403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E50FBA85-EDEC-489B-AA1C-DD668E2CE3A9}" type="sibTrans" cxnId="{A593CC32-EB44-44BE-A0BE-1AB8ADDC0403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5541F6A8-806B-4515-ABAE-27D47E3BE67D}">
      <dgm:prSet custT="1"/>
      <dgm:spPr/>
      <dgm:t>
        <a:bodyPr/>
        <a:lstStyle/>
        <a:p>
          <a:r>
            <a:rPr lang="en-US" sz="2200" dirty="0">
              <a:solidFill>
                <a:schemeClr val="bg1"/>
              </a:solidFill>
              <a:latin typeface="Avenir Next LT Pro" panose="020B0504020202020204" pitchFamily="34" charset="77"/>
            </a:rPr>
            <a:t>Deadline to submit CDFI Recertification to CDFI Fund</a:t>
          </a:r>
        </a:p>
      </dgm:t>
    </dgm:pt>
    <dgm:pt modelId="{47B07604-83E7-400A-A8CD-2A4092ED211F}" type="parTrans" cxnId="{BC159C74-BE37-414D-BE89-C6B3473F8C81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158AD714-54F2-4B7D-AA31-5688E5F69706}" type="sibTrans" cxnId="{BC159C74-BE37-414D-BE89-C6B3473F8C81}">
      <dgm:prSet/>
      <dgm:spPr/>
      <dgm:t>
        <a:bodyPr/>
        <a:lstStyle/>
        <a:p>
          <a:endParaRPr lang="en-US">
            <a:solidFill>
              <a:schemeClr val="bg1"/>
            </a:solidFill>
            <a:latin typeface="Avenir Next LT Pro" panose="020B0504020202020204" pitchFamily="34" charset="77"/>
          </a:endParaRPr>
        </a:p>
      </dgm:t>
    </dgm:pt>
    <dgm:pt modelId="{91C252A2-8F76-FC4B-A647-CAC60875919E}" type="pres">
      <dgm:prSet presAssocID="{7077902E-FFC7-4769-98B2-F062724B2B5B}" presName="root" presStyleCnt="0">
        <dgm:presLayoutVars>
          <dgm:chMax/>
          <dgm:chPref/>
          <dgm:animLvl val="lvl"/>
        </dgm:presLayoutVars>
      </dgm:prSet>
      <dgm:spPr/>
    </dgm:pt>
    <dgm:pt modelId="{090B2701-49D3-D54B-8375-93672BD31907}" type="pres">
      <dgm:prSet presAssocID="{7077902E-FFC7-4769-98B2-F062724B2B5B}" presName="divider" presStyleLbl="fgAcc1" presStyleIdx="0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gm:spPr>
    </dgm:pt>
    <dgm:pt modelId="{CE324F3C-B2E6-AB4A-AB2A-93742A1A0B8D}" type="pres">
      <dgm:prSet presAssocID="{7077902E-FFC7-4769-98B2-F062724B2B5B}" presName="nodes" presStyleCnt="0">
        <dgm:presLayoutVars>
          <dgm:chMax/>
          <dgm:chPref/>
          <dgm:animLvl val="lvl"/>
        </dgm:presLayoutVars>
      </dgm:prSet>
      <dgm:spPr/>
    </dgm:pt>
    <dgm:pt modelId="{AD1A02ED-2F88-7744-95E6-CF487E9517F3}" type="pres">
      <dgm:prSet presAssocID="{25CC58A4-5B9C-4CC8-B723-102580233806}" presName="composite" presStyleCnt="0"/>
      <dgm:spPr/>
    </dgm:pt>
    <dgm:pt modelId="{69F31EAA-72FA-6848-A473-57034FCB1FCD}" type="pres">
      <dgm:prSet presAssocID="{25CC58A4-5B9C-4CC8-B723-102580233806}" presName="ConnectorPoint" presStyleLbl="lnNode1" presStyleIdx="0" presStyleCnt="4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E0CCB68E-B519-4A4D-A938-D97F07925345}" type="pres">
      <dgm:prSet presAssocID="{25CC58A4-5B9C-4CC8-B723-102580233806}" presName="DropPinPlaceHolder" presStyleCnt="0"/>
      <dgm:spPr/>
    </dgm:pt>
    <dgm:pt modelId="{E57F8C0C-4C15-C94F-9483-1BF2587C55B0}" type="pres">
      <dgm:prSet presAssocID="{25CC58A4-5B9C-4CC8-B723-102580233806}" presName="DropPin" presStyleLbl="alignNode1" presStyleIdx="0" presStyleCnt="4"/>
      <dgm:spPr/>
    </dgm:pt>
    <dgm:pt modelId="{4BFA4A21-0D81-1343-90A2-F7C43A2617E3}" type="pres">
      <dgm:prSet presAssocID="{25CC58A4-5B9C-4CC8-B723-102580233806}" presName="Ellipse" presStyleLbl="fgAcc1" presStyleIdx="1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gm:spPr>
    </dgm:pt>
    <dgm:pt modelId="{F30F66BC-8656-EC48-9539-1A486D543522}" type="pres">
      <dgm:prSet presAssocID="{25CC58A4-5B9C-4CC8-B723-102580233806}" presName="L2TextContainer" presStyleLbl="revTx" presStyleIdx="0" presStyleCnt="8">
        <dgm:presLayoutVars>
          <dgm:bulletEnabled val="1"/>
        </dgm:presLayoutVars>
      </dgm:prSet>
      <dgm:spPr/>
    </dgm:pt>
    <dgm:pt modelId="{D5E877D8-5786-A647-AE63-27B8673B6E5A}" type="pres">
      <dgm:prSet presAssocID="{25CC58A4-5B9C-4CC8-B723-102580233806}" presName="L1TextContainer" presStyleLbl="revTx" presStyleIdx="1" presStyleCnt="8">
        <dgm:presLayoutVars>
          <dgm:chMax val="1"/>
          <dgm:chPref val="1"/>
          <dgm:bulletEnabled val="1"/>
        </dgm:presLayoutVars>
      </dgm:prSet>
      <dgm:spPr/>
    </dgm:pt>
    <dgm:pt modelId="{245632C7-08F9-D449-AA6A-F577344C56BE}" type="pres">
      <dgm:prSet presAssocID="{25CC58A4-5B9C-4CC8-B723-102580233806}" presName="ConnectLine" presStyleLbl="sibTrans1D1" presStyleIdx="0" presStyleCnt="4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AB25217D-4021-AB47-8075-6A1455FE65E9}" type="pres">
      <dgm:prSet presAssocID="{25CC58A4-5B9C-4CC8-B723-102580233806}" presName="EmptyPlaceHolder" presStyleCnt="0"/>
      <dgm:spPr/>
    </dgm:pt>
    <dgm:pt modelId="{FE421E2C-328A-B142-B313-A7FBA20AC5A1}" type="pres">
      <dgm:prSet presAssocID="{318D2584-4D50-4D29-BCE5-0F78A7B8530F}" presName="spaceBetweenRectangles" presStyleCnt="0"/>
      <dgm:spPr/>
    </dgm:pt>
    <dgm:pt modelId="{05C80CF8-DAF8-4648-A76E-781921AC8705}" type="pres">
      <dgm:prSet presAssocID="{564EFF54-E69E-4268-A1C6-6F6B25726219}" presName="composite" presStyleCnt="0"/>
      <dgm:spPr/>
    </dgm:pt>
    <dgm:pt modelId="{0DF6E166-549D-A244-B80C-FDA2CBFF9420}" type="pres">
      <dgm:prSet presAssocID="{564EFF54-E69E-4268-A1C6-6F6B25726219}" presName="ConnectorPoint" presStyleLbl="lnNode1" presStyleIdx="1" presStyleCnt="4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500767CF-5A3A-5546-853D-3CA0E4744EAF}" type="pres">
      <dgm:prSet presAssocID="{564EFF54-E69E-4268-A1C6-6F6B25726219}" presName="DropPinPlaceHolder" presStyleCnt="0"/>
      <dgm:spPr/>
    </dgm:pt>
    <dgm:pt modelId="{B9FB31D4-F2C5-8B4E-AF25-67FEE63E17C5}" type="pres">
      <dgm:prSet presAssocID="{564EFF54-E69E-4268-A1C6-6F6B25726219}" presName="DropPin" presStyleLbl="alignNode1" presStyleIdx="1" presStyleCnt="4"/>
      <dgm:spPr/>
    </dgm:pt>
    <dgm:pt modelId="{5595D717-CA77-434E-8BC9-D7B2612FC1B6}" type="pres">
      <dgm:prSet presAssocID="{564EFF54-E69E-4268-A1C6-6F6B25726219}" presName="Ellipse" presStyleLbl="fgAcc1" presStyleIdx="2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gm:spPr>
    </dgm:pt>
    <dgm:pt modelId="{5736B5D6-A72D-BB4F-8EE4-A5D0897B4D35}" type="pres">
      <dgm:prSet presAssocID="{564EFF54-E69E-4268-A1C6-6F6B25726219}" presName="L2TextContainer" presStyleLbl="revTx" presStyleIdx="2" presStyleCnt="8">
        <dgm:presLayoutVars>
          <dgm:bulletEnabled val="1"/>
        </dgm:presLayoutVars>
      </dgm:prSet>
      <dgm:spPr/>
    </dgm:pt>
    <dgm:pt modelId="{F2707CDE-D518-1E41-BD44-5A2A95449EAB}" type="pres">
      <dgm:prSet presAssocID="{564EFF54-E69E-4268-A1C6-6F6B25726219}" presName="L1TextContainer" presStyleLbl="revTx" presStyleIdx="3" presStyleCnt="8">
        <dgm:presLayoutVars>
          <dgm:chMax val="1"/>
          <dgm:chPref val="1"/>
          <dgm:bulletEnabled val="1"/>
        </dgm:presLayoutVars>
      </dgm:prSet>
      <dgm:spPr/>
    </dgm:pt>
    <dgm:pt modelId="{0486083D-B939-1642-B725-0E2F718BB60A}" type="pres">
      <dgm:prSet presAssocID="{564EFF54-E69E-4268-A1C6-6F6B25726219}" presName="ConnectLine" presStyleLbl="sibTrans1D1" presStyleIdx="1" presStyleCnt="4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E7088686-6C21-844B-A832-78D8FC615CDE}" type="pres">
      <dgm:prSet presAssocID="{564EFF54-E69E-4268-A1C6-6F6B25726219}" presName="EmptyPlaceHolder" presStyleCnt="0"/>
      <dgm:spPr/>
    </dgm:pt>
    <dgm:pt modelId="{84F0651D-FC1D-754D-8BA6-0FF1AD7A6E4A}" type="pres">
      <dgm:prSet presAssocID="{FD6FBC7D-0210-4193-9BF4-7689EF5CB93A}" presName="spaceBetweenRectangles" presStyleCnt="0"/>
      <dgm:spPr/>
    </dgm:pt>
    <dgm:pt modelId="{EF411A06-4820-9E40-95C7-D1E77F444467}" type="pres">
      <dgm:prSet presAssocID="{05602BF6-BF18-4C02-9F31-550AA793DFDA}" presName="composite" presStyleCnt="0"/>
      <dgm:spPr/>
    </dgm:pt>
    <dgm:pt modelId="{3C8A3DF2-2172-A64C-8CC7-A7423C744624}" type="pres">
      <dgm:prSet presAssocID="{05602BF6-BF18-4C02-9F31-550AA793DFDA}" presName="ConnectorPoint" presStyleLbl="lnNode1" presStyleIdx="2" presStyleCnt="4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F4B51272-5404-2F46-9CC5-B25BFA2EB7D4}" type="pres">
      <dgm:prSet presAssocID="{05602BF6-BF18-4C02-9F31-550AA793DFDA}" presName="DropPinPlaceHolder" presStyleCnt="0"/>
      <dgm:spPr/>
    </dgm:pt>
    <dgm:pt modelId="{F84E38D0-ACF7-1140-AA36-BECF54E6C614}" type="pres">
      <dgm:prSet presAssocID="{05602BF6-BF18-4C02-9F31-550AA793DFDA}" presName="DropPin" presStyleLbl="alignNode1" presStyleIdx="2" presStyleCnt="4"/>
      <dgm:spPr/>
    </dgm:pt>
    <dgm:pt modelId="{186C3460-E720-6A48-890C-3D59AD8160B9}" type="pres">
      <dgm:prSet presAssocID="{05602BF6-BF18-4C02-9F31-550AA793DFDA}" presName="Ellipse" presStyleLbl="fgAcc1" presStyleIdx="3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gm:spPr>
    </dgm:pt>
    <dgm:pt modelId="{6828E68B-A9BA-774A-9CDA-25392A396879}" type="pres">
      <dgm:prSet presAssocID="{05602BF6-BF18-4C02-9F31-550AA793DFDA}" presName="L2TextContainer" presStyleLbl="revTx" presStyleIdx="4" presStyleCnt="8">
        <dgm:presLayoutVars>
          <dgm:bulletEnabled val="1"/>
        </dgm:presLayoutVars>
      </dgm:prSet>
      <dgm:spPr/>
    </dgm:pt>
    <dgm:pt modelId="{A0B1858B-6F91-4F45-AD8F-3B1B7CF9C301}" type="pres">
      <dgm:prSet presAssocID="{05602BF6-BF18-4C02-9F31-550AA793DFDA}" presName="L1TextContainer" presStyleLbl="revTx" presStyleIdx="5" presStyleCnt="8" custScaleX="134933" custLinFactNeighborX="15373">
        <dgm:presLayoutVars>
          <dgm:chMax val="1"/>
          <dgm:chPref val="1"/>
          <dgm:bulletEnabled val="1"/>
        </dgm:presLayoutVars>
      </dgm:prSet>
      <dgm:spPr/>
    </dgm:pt>
    <dgm:pt modelId="{FBDD7305-CF6E-2340-9934-8027A00D679B}" type="pres">
      <dgm:prSet presAssocID="{05602BF6-BF18-4C02-9F31-550AA793DFDA}" presName="ConnectLine" presStyleLbl="sibTrans1D1" presStyleIdx="2" presStyleCnt="4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F01C829B-3634-1442-8251-BFF1E6546986}" type="pres">
      <dgm:prSet presAssocID="{05602BF6-BF18-4C02-9F31-550AA793DFDA}" presName="EmptyPlaceHolder" presStyleCnt="0"/>
      <dgm:spPr/>
    </dgm:pt>
    <dgm:pt modelId="{0D710011-BDA4-7E43-AC41-EBF4DE6817A4}" type="pres">
      <dgm:prSet presAssocID="{9346D8F3-3EA6-4EF7-95B3-75DC43EB9DAD}" presName="spaceBetweenRectangles" presStyleCnt="0"/>
      <dgm:spPr/>
    </dgm:pt>
    <dgm:pt modelId="{1E62EA26-02B9-6949-B0B9-62E84FE249D8}" type="pres">
      <dgm:prSet presAssocID="{7A74C040-4FD0-485F-A4BB-7DB26EFCE650}" presName="composite" presStyleCnt="0"/>
      <dgm:spPr/>
    </dgm:pt>
    <dgm:pt modelId="{169D99BA-1B9D-4141-A0B9-37255B9F3AC8}" type="pres">
      <dgm:prSet presAssocID="{7A74C040-4FD0-485F-A4BB-7DB26EFCE650}" presName="ConnectorPoint" presStyleLbl="lnNode1" presStyleIdx="3" presStyleCnt="4"/>
      <dgm:spPr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gm:spPr>
    </dgm:pt>
    <dgm:pt modelId="{712F8645-1544-6541-8552-51DF55D6DA17}" type="pres">
      <dgm:prSet presAssocID="{7A74C040-4FD0-485F-A4BB-7DB26EFCE650}" presName="DropPinPlaceHolder" presStyleCnt="0"/>
      <dgm:spPr/>
    </dgm:pt>
    <dgm:pt modelId="{4019ED91-3418-DC42-AAEE-76EBB39FF9B0}" type="pres">
      <dgm:prSet presAssocID="{7A74C040-4FD0-485F-A4BB-7DB26EFCE650}" presName="DropPin" presStyleLbl="alignNode1" presStyleIdx="3" presStyleCnt="4"/>
      <dgm:spPr/>
    </dgm:pt>
    <dgm:pt modelId="{0382B1C7-3B41-5548-8848-386B38962E28}" type="pres">
      <dgm:prSet presAssocID="{7A74C040-4FD0-485F-A4BB-7DB26EFCE650}" presName="Ellipse" presStyleLbl="fgAcc1" presStyleIdx="4" presStyleCnt="5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gm:spPr>
    </dgm:pt>
    <dgm:pt modelId="{778CD422-5357-E848-885F-84373891CE4F}" type="pres">
      <dgm:prSet presAssocID="{7A74C040-4FD0-485F-A4BB-7DB26EFCE650}" presName="L2TextContainer" presStyleLbl="revTx" presStyleIdx="6" presStyleCnt="8">
        <dgm:presLayoutVars>
          <dgm:bulletEnabled val="1"/>
        </dgm:presLayoutVars>
      </dgm:prSet>
      <dgm:spPr/>
    </dgm:pt>
    <dgm:pt modelId="{D65F744B-A58C-DA46-AA4D-256CAF64D298}" type="pres">
      <dgm:prSet presAssocID="{7A74C040-4FD0-485F-A4BB-7DB26EFCE650}" presName="L1TextContainer" presStyleLbl="revTx" presStyleIdx="7" presStyleCnt="8">
        <dgm:presLayoutVars>
          <dgm:chMax val="1"/>
          <dgm:chPref val="1"/>
          <dgm:bulletEnabled val="1"/>
        </dgm:presLayoutVars>
      </dgm:prSet>
      <dgm:spPr/>
    </dgm:pt>
    <dgm:pt modelId="{E011FA80-88B5-B341-B6C5-A60625CF5C51}" type="pres">
      <dgm:prSet presAssocID="{7A74C040-4FD0-485F-A4BB-7DB26EFCE650}" presName="ConnectLine" presStyleLbl="sibTrans1D1" presStyleIdx="3" presStyleCnt="4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5F5AAF44-ED56-AF4A-8AB1-881F5214E12C}" type="pres">
      <dgm:prSet presAssocID="{7A74C040-4FD0-485F-A4BB-7DB26EFCE650}" presName="EmptyPlaceHolder" presStyleCnt="0"/>
      <dgm:spPr/>
    </dgm:pt>
  </dgm:ptLst>
  <dgm:cxnLst>
    <dgm:cxn modelId="{84D65513-76F4-644D-B566-B26D229DB8A7}" type="presOf" srcId="{25CC58A4-5B9C-4CC8-B723-102580233806}" destId="{D5E877D8-5786-A647-AE63-27B8673B6E5A}" srcOrd="0" destOrd="0" presId="urn:microsoft.com/office/officeart/2017/3/layout/DropPinTimeline"/>
    <dgm:cxn modelId="{AA0FB024-B6C2-4590-9482-27D2F6A87D76}" srcId="{25CC58A4-5B9C-4CC8-B723-102580233806}" destId="{1766AA41-6DD5-4105-AF00-29263C846853}" srcOrd="0" destOrd="0" parTransId="{5F331CD2-1257-4D8F-BA1E-8CC27C460AAB}" sibTransId="{04E1A67D-2B88-4199-8028-BA09BD0154F5}"/>
    <dgm:cxn modelId="{7329922B-B22D-6941-B615-29AF1DF0A68C}" type="presOf" srcId="{564EFF54-E69E-4268-A1C6-6F6B25726219}" destId="{F2707CDE-D518-1E41-BD44-5A2A95449EAB}" srcOrd="0" destOrd="0" presId="urn:microsoft.com/office/officeart/2017/3/layout/DropPinTimeline"/>
    <dgm:cxn modelId="{A593CC32-EB44-44BE-A0BE-1AB8ADDC0403}" srcId="{7077902E-FFC7-4769-98B2-F062724B2B5B}" destId="{7A74C040-4FD0-485F-A4BB-7DB26EFCE650}" srcOrd="3" destOrd="0" parTransId="{8BB4CBE6-B108-4E19-8356-11E3ADC8A7FE}" sibTransId="{E50FBA85-EDEC-489B-AA1C-DD668E2CE3A9}"/>
    <dgm:cxn modelId="{C9916546-3677-4798-A0B0-3CEB361EE2C9}" srcId="{7077902E-FFC7-4769-98B2-F062724B2B5B}" destId="{05602BF6-BF18-4C02-9F31-550AA793DFDA}" srcOrd="2" destOrd="0" parTransId="{B64C7B84-EA6B-4E8B-9D78-6ED57D0EDF4D}" sibTransId="{9346D8F3-3EA6-4EF7-95B3-75DC43EB9DAD}"/>
    <dgm:cxn modelId="{9363E54C-0D93-4732-8526-9C32F9ACA0E5}" srcId="{7077902E-FFC7-4769-98B2-F062724B2B5B}" destId="{25CC58A4-5B9C-4CC8-B723-102580233806}" srcOrd="0" destOrd="0" parTransId="{A97F6FBD-0891-4113-9990-BB9F22F7DC44}" sibTransId="{318D2584-4D50-4D29-BCE5-0F78A7B8530F}"/>
    <dgm:cxn modelId="{9FF5AD57-4AA5-F24E-B222-358F1A2567A2}" type="presOf" srcId="{3CB6FFE4-F581-4ADC-B278-C43B81070590}" destId="{6828E68B-A9BA-774A-9CDA-25392A396879}" srcOrd="0" destOrd="0" presId="urn:microsoft.com/office/officeart/2017/3/layout/DropPinTimeline"/>
    <dgm:cxn modelId="{A6F84A61-4A83-4458-B8A5-9A63F45377F5}" srcId="{564EFF54-E69E-4268-A1C6-6F6B25726219}" destId="{0215912C-1598-4C03-9F67-9A2EB0E3888F}" srcOrd="0" destOrd="0" parTransId="{B3642CA7-B0A5-4044-AFD4-4E9C3299FB5B}" sibTransId="{ECA0B409-FC9E-44CD-9C64-4096C099C531}"/>
    <dgm:cxn modelId="{BC159C74-BE37-414D-BE89-C6B3473F8C81}" srcId="{7A74C040-4FD0-485F-A4BB-7DB26EFCE650}" destId="{5541F6A8-806B-4515-ABAE-27D47E3BE67D}" srcOrd="0" destOrd="0" parTransId="{47B07604-83E7-400A-A8CD-2A4092ED211F}" sibTransId="{158AD714-54F2-4B7D-AA31-5688E5F69706}"/>
    <dgm:cxn modelId="{90D51D7B-480E-4B97-9EEA-74B62E173117}" srcId="{7077902E-FFC7-4769-98B2-F062724B2B5B}" destId="{564EFF54-E69E-4268-A1C6-6F6B25726219}" srcOrd="1" destOrd="0" parTransId="{ECA84B65-58E7-4966-A544-BBCD737A822B}" sibTransId="{FD6FBC7D-0210-4193-9BF4-7689EF5CB93A}"/>
    <dgm:cxn modelId="{9B33CA94-E04B-3A44-B114-F6FB8CCE240C}" type="presOf" srcId="{1766AA41-6DD5-4105-AF00-29263C846853}" destId="{F30F66BC-8656-EC48-9539-1A486D543522}" srcOrd="0" destOrd="0" presId="urn:microsoft.com/office/officeart/2017/3/layout/DropPinTimeline"/>
    <dgm:cxn modelId="{B14636A8-9CFC-4744-94E3-104EAFC4A1EC}" type="presOf" srcId="{5541F6A8-806B-4515-ABAE-27D47E3BE67D}" destId="{778CD422-5357-E848-885F-84373891CE4F}" srcOrd="0" destOrd="0" presId="urn:microsoft.com/office/officeart/2017/3/layout/DropPinTimeline"/>
    <dgm:cxn modelId="{2C7CACB1-4A51-D34C-A69A-757A200B7E21}" type="presOf" srcId="{0215912C-1598-4C03-9F67-9A2EB0E3888F}" destId="{5736B5D6-A72D-BB4F-8EE4-A5D0897B4D35}" srcOrd="0" destOrd="0" presId="urn:microsoft.com/office/officeart/2017/3/layout/DropPinTimeline"/>
    <dgm:cxn modelId="{5F3A01BE-0C44-474A-92EE-48EDC50D38F0}" type="presOf" srcId="{7077902E-FFC7-4769-98B2-F062724B2B5B}" destId="{91C252A2-8F76-FC4B-A647-CAC60875919E}" srcOrd="0" destOrd="0" presId="urn:microsoft.com/office/officeart/2017/3/layout/DropPinTimeline"/>
    <dgm:cxn modelId="{EDE97EC8-AEDF-43EC-B924-A26E10C94206}" srcId="{05602BF6-BF18-4C02-9F31-550AA793DFDA}" destId="{3CB6FFE4-F581-4ADC-B278-C43B81070590}" srcOrd="0" destOrd="0" parTransId="{1F054A18-0920-42CF-9447-93145AE2C9F2}" sibTransId="{2BFDCD8F-DAB8-4F35-BACD-2F5D150BE85C}"/>
    <dgm:cxn modelId="{917B2AEF-6B76-5547-AE03-4CA2045D145F}" type="presOf" srcId="{7A74C040-4FD0-485F-A4BB-7DB26EFCE650}" destId="{D65F744B-A58C-DA46-AA4D-256CAF64D298}" srcOrd="0" destOrd="0" presId="urn:microsoft.com/office/officeart/2017/3/layout/DropPinTimeline"/>
    <dgm:cxn modelId="{066AF8F5-BC9D-5A49-8009-1F344351F964}" type="presOf" srcId="{05602BF6-BF18-4C02-9F31-550AA793DFDA}" destId="{A0B1858B-6F91-4F45-AD8F-3B1B7CF9C301}" srcOrd="0" destOrd="0" presId="urn:microsoft.com/office/officeart/2017/3/layout/DropPinTimeline"/>
    <dgm:cxn modelId="{5A96CAC3-4DE9-164B-892F-80CC25456482}" type="presParOf" srcId="{91C252A2-8F76-FC4B-A647-CAC60875919E}" destId="{090B2701-49D3-D54B-8375-93672BD31907}" srcOrd="0" destOrd="0" presId="urn:microsoft.com/office/officeart/2017/3/layout/DropPinTimeline"/>
    <dgm:cxn modelId="{9DD1D11B-2FC2-3649-9C90-BA53F6277A7D}" type="presParOf" srcId="{91C252A2-8F76-FC4B-A647-CAC60875919E}" destId="{CE324F3C-B2E6-AB4A-AB2A-93742A1A0B8D}" srcOrd="1" destOrd="0" presId="urn:microsoft.com/office/officeart/2017/3/layout/DropPinTimeline"/>
    <dgm:cxn modelId="{2EF7BFB3-793E-5342-B01E-8C8461040ECC}" type="presParOf" srcId="{CE324F3C-B2E6-AB4A-AB2A-93742A1A0B8D}" destId="{AD1A02ED-2F88-7744-95E6-CF487E9517F3}" srcOrd="0" destOrd="0" presId="urn:microsoft.com/office/officeart/2017/3/layout/DropPinTimeline"/>
    <dgm:cxn modelId="{C00BF201-483C-1742-BBF9-BDF493BE9090}" type="presParOf" srcId="{AD1A02ED-2F88-7744-95E6-CF487E9517F3}" destId="{69F31EAA-72FA-6848-A473-57034FCB1FCD}" srcOrd="0" destOrd="0" presId="urn:microsoft.com/office/officeart/2017/3/layout/DropPinTimeline"/>
    <dgm:cxn modelId="{9FCBDEA7-F302-D44F-BD38-6E815C3766F0}" type="presParOf" srcId="{AD1A02ED-2F88-7744-95E6-CF487E9517F3}" destId="{E0CCB68E-B519-4A4D-A938-D97F07925345}" srcOrd="1" destOrd="0" presId="urn:microsoft.com/office/officeart/2017/3/layout/DropPinTimeline"/>
    <dgm:cxn modelId="{3F713F54-4A19-874A-88EF-33DFF6487173}" type="presParOf" srcId="{E0CCB68E-B519-4A4D-A938-D97F07925345}" destId="{E57F8C0C-4C15-C94F-9483-1BF2587C55B0}" srcOrd="0" destOrd="0" presId="urn:microsoft.com/office/officeart/2017/3/layout/DropPinTimeline"/>
    <dgm:cxn modelId="{DE309EA7-7494-BE44-9891-6A435573031F}" type="presParOf" srcId="{E0CCB68E-B519-4A4D-A938-D97F07925345}" destId="{4BFA4A21-0D81-1343-90A2-F7C43A2617E3}" srcOrd="1" destOrd="0" presId="urn:microsoft.com/office/officeart/2017/3/layout/DropPinTimeline"/>
    <dgm:cxn modelId="{45BE03C0-9AA6-6740-9DF1-0A978675D904}" type="presParOf" srcId="{AD1A02ED-2F88-7744-95E6-CF487E9517F3}" destId="{F30F66BC-8656-EC48-9539-1A486D543522}" srcOrd="2" destOrd="0" presId="urn:microsoft.com/office/officeart/2017/3/layout/DropPinTimeline"/>
    <dgm:cxn modelId="{0111C061-8B92-B646-9CF0-57ED2770A3A0}" type="presParOf" srcId="{AD1A02ED-2F88-7744-95E6-CF487E9517F3}" destId="{D5E877D8-5786-A647-AE63-27B8673B6E5A}" srcOrd="3" destOrd="0" presId="urn:microsoft.com/office/officeart/2017/3/layout/DropPinTimeline"/>
    <dgm:cxn modelId="{62044E06-E063-EC45-A642-AC48C34DCA37}" type="presParOf" srcId="{AD1A02ED-2F88-7744-95E6-CF487E9517F3}" destId="{245632C7-08F9-D449-AA6A-F577344C56BE}" srcOrd="4" destOrd="0" presId="urn:microsoft.com/office/officeart/2017/3/layout/DropPinTimeline"/>
    <dgm:cxn modelId="{4E92B1C3-B228-EB42-8814-FFB30AF77DA6}" type="presParOf" srcId="{AD1A02ED-2F88-7744-95E6-CF487E9517F3}" destId="{AB25217D-4021-AB47-8075-6A1455FE65E9}" srcOrd="5" destOrd="0" presId="urn:microsoft.com/office/officeart/2017/3/layout/DropPinTimeline"/>
    <dgm:cxn modelId="{FEA743AB-AB19-8B43-B941-AD4A128ECFA5}" type="presParOf" srcId="{CE324F3C-B2E6-AB4A-AB2A-93742A1A0B8D}" destId="{FE421E2C-328A-B142-B313-A7FBA20AC5A1}" srcOrd="1" destOrd="0" presId="urn:microsoft.com/office/officeart/2017/3/layout/DropPinTimeline"/>
    <dgm:cxn modelId="{D9D253E7-BAA8-D04D-B117-B03E827DE1F9}" type="presParOf" srcId="{CE324F3C-B2E6-AB4A-AB2A-93742A1A0B8D}" destId="{05C80CF8-DAF8-4648-A76E-781921AC8705}" srcOrd="2" destOrd="0" presId="urn:microsoft.com/office/officeart/2017/3/layout/DropPinTimeline"/>
    <dgm:cxn modelId="{A52D3D50-9882-3846-9D32-B4A92208FC75}" type="presParOf" srcId="{05C80CF8-DAF8-4648-A76E-781921AC8705}" destId="{0DF6E166-549D-A244-B80C-FDA2CBFF9420}" srcOrd="0" destOrd="0" presId="urn:microsoft.com/office/officeart/2017/3/layout/DropPinTimeline"/>
    <dgm:cxn modelId="{CC95812B-3BE9-4C43-B30E-29A790F96DEB}" type="presParOf" srcId="{05C80CF8-DAF8-4648-A76E-781921AC8705}" destId="{500767CF-5A3A-5546-853D-3CA0E4744EAF}" srcOrd="1" destOrd="0" presId="urn:microsoft.com/office/officeart/2017/3/layout/DropPinTimeline"/>
    <dgm:cxn modelId="{1E656DCC-70B7-5A42-87E6-F679E236D6C6}" type="presParOf" srcId="{500767CF-5A3A-5546-853D-3CA0E4744EAF}" destId="{B9FB31D4-F2C5-8B4E-AF25-67FEE63E17C5}" srcOrd="0" destOrd="0" presId="urn:microsoft.com/office/officeart/2017/3/layout/DropPinTimeline"/>
    <dgm:cxn modelId="{7FEE9431-CE2D-DF4D-90F2-655B3530E7BF}" type="presParOf" srcId="{500767CF-5A3A-5546-853D-3CA0E4744EAF}" destId="{5595D717-CA77-434E-8BC9-D7B2612FC1B6}" srcOrd="1" destOrd="0" presId="urn:microsoft.com/office/officeart/2017/3/layout/DropPinTimeline"/>
    <dgm:cxn modelId="{4F875C9A-6263-234C-84FC-AF355E34FD67}" type="presParOf" srcId="{05C80CF8-DAF8-4648-A76E-781921AC8705}" destId="{5736B5D6-A72D-BB4F-8EE4-A5D0897B4D35}" srcOrd="2" destOrd="0" presId="urn:microsoft.com/office/officeart/2017/3/layout/DropPinTimeline"/>
    <dgm:cxn modelId="{03425986-7BE6-5345-9F02-6E00FFBBF973}" type="presParOf" srcId="{05C80CF8-DAF8-4648-A76E-781921AC8705}" destId="{F2707CDE-D518-1E41-BD44-5A2A95449EAB}" srcOrd="3" destOrd="0" presId="urn:microsoft.com/office/officeart/2017/3/layout/DropPinTimeline"/>
    <dgm:cxn modelId="{497A6979-4EB2-F042-BA94-775C9569F319}" type="presParOf" srcId="{05C80CF8-DAF8-4648-A76E-781921AC8705}" destId="{0486083D-B939-1642-B725-0E2F718BB60A}" srcOrd="4" destOrd="0" presId="urn:microsoft.com/office/officeart/2017/3/layout/DropPinTimeline"/>
    <dgm:cxn modelId="{88CF03F7-A8B4-8C42-A117-7B162E0E018B}" type="presParOf" srcId="{05C80CF8-DAF8-4648-A76E-781921AC8705}" destId="{E7088686-6C21-844B-A832-78D8FC615CDE}" srcOrd="5" destOrd="0" presId="urn:microsoft.com/office/officeart/2017/3/layout/DropPinTimeline"/>
    <dgm:cxn modelId="{245AE788-77DA-5148-BEA7-3C0D0621ACE3}" type="presParOf" srcId="{CE324F3C-B2E6-AB4A-AB2A-93742A1A0B8D}" destId="{84F0651D-FC1D-754D-8BA6-0FF1AD7A6E4A}" srcOrd="3" destOrd="0" presId="urn:microsoft.com/office/officeart/2017/3/layout/DropPinTimeline"/>
    <dgm:cxn modelId="{31234020-54F5-DC4C-B42D-E8AFB17E726C}" type="presParOf" srcId="{CE324F3C-B2E6-AB4A-AB2A-93742A1A0B8D}" destId="{EF411A06-4820-9E40-95C7-D1E77F444467}" srcOrd="4" destOrd="0" presId="urn:microsoft.com/office/officeart/2017/3/layout/DropPinTimeline"/>
    <dgm:cxn modelId="{FDDAB863-32FC-3A41-BD40-3A018C020C74}" type="presParOf" srcId="{EF411A06-4820-9E40-95C7-D1E77F444467}" destId="{3C8A3DF2-2172-A64C-8CC7-A7423C744624}" srcOrd="0" destOrd="0" presId="urn:microsoft.com/office/officeart/2017/3/layout/DropPinTimeline"/>
    <dgm:cxn modelId="{5528CDDB-761C-DC4F-B82C-FEAC12BE8DA3}" type="presParOf" srcId="{EF411A06-4820-9E40-95C7-D1E77F444467}" destId="{F4B51272-5404-2F46-9CC5-B25BFA2EB7D4}" srcOrd="1" destOrd="0" presId="urn:microsoft.com/office/officeart/2017/3/layout/DropPinTimeline"/>
    <dgm:cxn modelId="{2D0DFDF9-95F3-8E4C-8EE7-310AA0B8DB59}" type="presParOf" srcId="{F4B51272-5404-2F46-9CC5-B25BFA2EB7D4}" destId="{F84E38D0-ACF7-1140-AA36-BECF54E6C614}" srcOrd="0" destOrd="0" presId="urn:microsoft.com/office/officeart/2017/3/layout/DropPinTimeline"/>
    <dgm:cxn modelId="{AD5A18B9-E453-D94C-855B-57207EBF8560}" type="presParOf" srcId="{F4B51272-5404-2F46-9CC5-B25BFA2EB7D4}" destId="{186C3460-E720-6A48-890C-3D59AD8160B9}" srcOrd="1" destOrd="0" presId="urn:microsoft.com/office/officeart/2017/3/layout/DropPinTimeline"/>
    <dgm:cxn modelId="{B447C98E-7B0A-2449-B510-8D805BAD4BC3}" type="presParOf" srcId="{EF411A06-4820-9E40-95C7-D1E77F444467}" destId="{6828E68B-A9BA-774A-9CDA-25392A396879}" srcOrd="2" destOrd="0" presId="urn:microsoft.com/office/officeart/2017/3/layout/DropPinTimeline"/>
    <dgm:cxn modelId="{6D2813E3-597B-234F-927F-380972C75213}" type="presParOf" srcId="{EF411A06-4820-9E40-95C7-D1E77F444467}" destId="{A0B1858B-6F91-4F45-AD8F-3B1B7CF9C301}" srcOrd="3" destOrd="0" presId="urn:microsoft.com/office/officeart/2017/3/layout/DropPinTimeline"/>
    <dgm:cxn modelId="{CAF39D09-51E9-3F46-A15D-B176C395C84C}" type="presParOf" srcId="{EF411A06-4820-9E40-95C7-D1E77F444467}" destId="{FBDD7305-CF6E-2340-9934-8027A00D679B}" srcOrd="4" destOrd="0" presId="urn:microsoft.com/office/officeart/2017/3/layout/DropPinTimeline"/>
    <dgm:cxn modelId="{F2CB9BC6-7266-C34C-AFC4-71D78FBF665A}" type="presParOf" srcId="{EF411A06-4820-9E40-95C7-D1E77F444467}" destId="{F01C829B-3634-1442-8251-BFF1E6546986}" srcOrd="5" destOrd="0" presId="urn:microsoft.com/office/officeart/2017/3/layout/DropPinTimeline"/>
    <dgm:cxn modelId="{BCBFD12E-8EF8-974C-BE8C-B5290F02A10C}" type="presParOf" srcId="{CE324F3C-B2E6-AB4A-AB2A-93742A1A0B8D}" destId="{0D710011-BDA4-7E43-AC41-EBF4DE6817A4}" srcOrd="5" destOrd="0" presId="urn:microsoft.com/office/officeart/2017/3/layout/DropPinTimeline"/>
    <dgm:cxn modelId="{B6F7F4F4-392E-F047-A622-13FE134D712A}" type="presParOf" srcId="{CE324F3C-B2E6-AB4A-AB2A-93742A1A0B8D}" destId="{1E62EA26-02B9-6949-B0B9-62E84FE249D8}" srcOrd="6" destOrd="0" presId="urn:microsoft.com/office/officeart/2017/3/layout/DropPinTimeline"/>
    <dgm:cxn modelId="{E44757D9-B7F9-3D41-B00B-28C0EF8B5453}" type="presParOf" srcId="{1E62EA26-02B9-6949-B0B9-62E84FE249D8}" destId="{169D99BA-1B9D-4141-A0B9-37255B9F3AC8}" srcOrd="0" destOrd="0" presId="urn:microsoft.com/office/officeart/2017/3/layout/DropPinTimeline"/>
    <dgm:cxn modelId="{B8B77CAB-A3D2-0843-9FE2-C01C71F823C2}" type="presParOf" srcId="{1E62EA26-02B9-6949-B0B9-62E84FE249D8}" destId="{712F8645-1544-6541-8552-51DF55D6DA17}" srcOrd="1" destOrd="0" presId="urn:microsoft.com/office/officeart/2017/3/layout/DropPinTimeline"/>
    <dgm:cxn modelId="{EC2CC40D-5ACE-9640-8A13-E344B0F10472}" type="presParOf" srcId="{712F8645-1544-6541-8552-51DF55D6DA17}" destId="{4019ED91-3418-DC42-AAEE-76EBB39FF9B0}" srcOrd="0" destOrd="0" presId="urn:microsoft.com/office/officeart/2017/3/layout/DropPinTimeline"/>
    <dgm:cxn modelId="{1B5AC580-156F-7F4E-940A-9DB1B3F27E89}" type="presParOf" srcId="{712F8645-1544-6541-8552-51DF55D6DA17}" destId="{0382B1C7-3B41-5548-8848-386B38962E28}" srcOrd="1" destOrd="0" presId="urn:microsoft.com/office/officeart/2017/3/layout/DropPinTimeline"/>
    <dgm:cxn modelId="{0963114F-ACB7-C943-B66E-04DADA0C5621}" type="presParOf" srcId="{1E62EA26-02B9-6949-B0B9-62E84FE249D8}" destId="{778CD422-5357-E848-885F-84373891CE4F}" srcOrd="2" destOrd="0" presId="urn:microsoft.com/office/officeart/2017/3/layout/DropPinTimeline"/>
    <dgm:cxn modelId="{654710ED-A8BB-4042-B694-C11C0976F517}" type="presParOf" srcId="{1E62EA26-02B9-6949-B0B9-62E84FE249D8}" destId="{D65F744B-A58C-DA46-AA4D-256CAF64D298}" srcOrd="3" destOrd="0" presId="urn:microsoft.com/office/officeart/2017/3/layout/DropPinTimeline"/>
    <dgm:cxn modelId="{D3249C3E-B9BC-B547-A316-7CCFD12F35F5}" type="presParOf" srcId="{1E62EA26-02B9-6949-B0B9-62E84FE249D8}" destId="{E011FA80-88B5-B341-B6C5-A60625CF5C51}" srcOrd="4" destOrd="0" presId="urn:microsoft.com/office/officeart/2017/3/layout/DropPinTimeline"/>
    <dgm:cxn modelId="{31C7D6E3-5593-BA41-8C15-2751642D7065}" type="presParOf" srcId="{1E62EA26-02B9-6949-B0B9-62E84FE249D8}" destId="{5F5AAF44-ED56-AF4A-8AB1-881F5214E12C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58E26A-AA8A-8A41-ADC4-E5F55D75D582}">
      <dsp:nvSpPr>
        <dsp:cNvPr id="0" name=""/>
        <dsp:cNvSpPr/>
      </dsp:nvSpPr>
      <dsp:spPr>
        <a:xfrm>
          <a:off x="0" y="55402"/>
          <a:ext cx="10972800" cy="519479"/>
        </a:xfrm>
        <a:prstGeom prst="rect">
          <a:avLst/>
        </a:prstGeom>
        <a:solidFill>
          <a:srgbClr val="00838C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Avenir Next LT Pro" panose="020B0504020202020204" pitchFamily="34" charset="77"/>
            </a:rPr>
            <a:t>December 20, 2024 </a:t>
          </a:r>
          <a:r>
            <a:rPr lang="en-US" sz="2400" kern="1200" dirty="0">
              <a:solidFill>
                <a:schemeClr val="bg1"/>
              </a:solidFill>
              <a:latin typeface="Avenir Next LT Pro" panose="020B0504020202020204" pitchFamily="34" charset="77"/>
            </a:rPr>
            <a:t>is the</a:t>
          </a:r>
          <a:r>
            <a:rPr lang="en-US" sz="2400" b="1" kern="1200" dirty="0">
              <a:solidFill>
                <a:schemeClr val="bg1"/>
              </a:solidFill>
              <a:latin typeface="Avenir Next LT Pro" panose="020B0504020202020204" pitchFamily="34" charset="77"/>
            </a:rPr>
            <a:t> DEADLINE </a:t>
          </a:r>
          <a:r>
            <a:rPr lang="en-US" sz="2400" kern="1200" dirty="0">
              <a:solidFill>
                <a:schemeClr val="bg1"/>
              </a:solidFill>
              <a:latin typeface="Avenir Next LT Pro" panose="020B0504020202020204" pitchFamily="34" charset="77"/>
            </a:rPr>
            <a:t>to submit recertification</a:t>
          </a:r>
        </a:p>
      </dsp:txBody>
      <dsp:txXfrm>
        <a:off x="0" y="55402"/>
        <a:ext cx="10972800" cy="519479"/>
      </dsp:txXfrm>
    </dsp:sp>
    <dsp:sp modelId="{44B5C6B2-7182-DE4D-9BC2-219F461AE7C2}">
      <dsp:nvSpPr>
        <dsp:cNvPr id="0" name=""/>
        <dsp:cNvSpPr/>
      </dsp:nvSpPr>
      <dsp:spPr>
        <a:xfrm>
          <a:off x="0" y="574882"/>
          <a:ext cx="10972800" cy="562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>
              <a:solidFill>
                <a:schemeClr val="bg1"/>
              </a:solidFill>
              <a:latin typeface="Avenir Next LT Pro" panose="020B0504020202020204" pitchFamily="34" charset="77"/>
            </a:rPr>
            <a:t>Don’t decide without all the facts in hand!</a:t>
          </a:r>
        </a:p>
      </dsp:txBody>
      <dsp:txXfrm>
        <a:off x="0" y="574882"/>
        <a:ext cx="10972800" cy="562671"/>
      </dsp:txXfrm>
    </dsp:sp>
    <dsp:sp modelId="{1CCB6179-9A3E-714F-A634-4A2DC9108593}">
      <dsp:nvSpPr>
        <dsp:cNvPr id="0" name=""/>
        <dsp:cNvSpPr/>
      </dsp:nvSpPr>
      <dsp:spPr>
        <a:xfrm>
          <a:off x="0" y="1137553"/>
          <a:ext cx="10972800" cy="519479"/>
        </a:xfrm>
        <a:prstGeom prst="rect">
          <a:avLst/>
        </a:prstGeom>
        <a:solidFill>
          <a:srgbClr val="00838C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Avenir Next LT Pro" panose="020B0504020202020204" pitchFamily="34" charset="77"/>
            </a:rPr>
            <a:t>Impacts to FA 2024 Grant Submissions:</a:t>
          </a:r>
          <a:endParaRPr lang="en-US" sz="2400" kern="1200" dirty="0">
            <a:solidFill>
              <a:schemeClr val="bg1"/>
            </a:solidFill>
            <a:latin typeface="Avenir Next LT Pro" panose="020B0504020202020204" pitchFamily="34" charset="77"/>
          </a:endParaRPr>
        </a:p>
      </dsp:txBody>
      <dsp:txXfrm>
        <a:off x="0" y="1137553"/>
        <a:ext cx="10972800" cy="519479"/>
      </dsp:txXfrm>
    </dsp:sp>
    <dsp:sp modelId="{A79F6A8C-C171-E646-B04A-ADAE7A6499F8}">
      <dsp:nvSpPr>
        <dsp:cNvPr id="0" name=""/>
        <dsp:cNvSpPr/>
      </dsp:nvSpPr>
      <dsp:spPr>
        <a:xfrm>
          <a:off x="0" y="1657033"/>
          <a:ext cx="10972800" cy="129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>
              <a:solidFill>
                <a:schemeClr val="bg1"/>
              </a:solidFill>
              <a:latin typeface="Avenir Next LT Pro" panose="020B0504020202020204" pitchFamily="34" charset="77"/>
            </a:rPr>
            <a:t>Submissions due </a:t>
          </a:r>
          <a:r>
            <a:rPr lang="en-US" sz="1900" b="1" kern="1200">
              <a:solidFill>
                <a:schemeClr val="bg1"/>
              </a:solidFill>
              <a:latin typeface="Avenir Next LT Pro" panose="020B0504020202020204" pitchFamily="34" charset="77"/>
            </a:rPr>
            <a:t>February 15, 2024</a:t>
          </a:r>
          <a:endParaRPr lang="en-US" sz="1900" kern="1200">
            <a:solidFill>
              <a:schemeClr val="bg1"/>
            </a:solidFill>
            <a:latin typeface="Avenir Next LT Pro" panose="020B0504020202020204" pitchFamily="34" charset="77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>
              <a:solidFill>
                <a:schemeClr val="bg1"/>
              </a:solidFill>
              <a:latin typeface="Avenir Next LT Pro" panose="020B0504020202020204" pitchFamily="34" charset="77"/>
            </a:rPr>
            <a:t>Decisions for grant winners – CDFI says September 2024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>
              <a:solidFill>
                <a:schemeClr val="bg1"/>
              </a:solidFill>
              <a:latin typeface="Avenir Next LT Pro" panose="020B0504020202020204" pitchFamily="34" charset="77"/>
            </a:rPr>
            <a:t>Credit Unions SHOULD submit their grants as written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>
              <a:solidFill>
                <a:schemeClr val="bg1"/>
              </a:solidFill>
              <a:latin typeface="Avenir Next LT Pro" panose="020B0504020202020204" pitchFamily="34" charset="77"/>
            </a:rPr>
            <a:t>When you started, the award was up to $1million – </a:t>
          </a:r>
          <a:r>
            <a:rPr lang="en-US" sz="1900" b="1" kern="1200">
              <a:solidFill>
                <a:schemeClr val="bg1"/>
              </a:solidFill>
              <a:latin typeface="Avenir Next LT Pro" panose="020B0504020202020204" pitchFamily="34" charset="77"/>
            </a:rPr>
            <a:t>NOW</a:t>
          </a:r>
          <a:r>
            <a:rPr lang="en-US" sz="1900" kern="1200">
              <a:solidFill>
                <a:schemeClr val="bg1"/>
              </a:solidFill>
              <a:latin typeface="Avenir Next LT Pro" panose="020B0504020202020204" pitchFamily="34" charset="77"/>
            </a:rPr>
            <a:t> up to $2 million</a:t>
          </a:r>
        </a:p>
      </dsp:txBody>
      <dsp:txXfrm>
        <a:off x="0" y="1657033"/>
        <a:ext cx="10972800" cy="1291680"/>
      </dsp:txXfrm>
    </dsp:sp>
    <dsp:sp modelId="{24B5B2BF-2B13-244C-B628-760582EA924B}">
      <dsp:nvSpPr>
        <dsp:cNvPr id="0" name=""/>
        <dsp:cNvSpPr/>
      </dsp:nvSpPr>
      <dsp:spPr>
        <a:xfrm>
          <a:off x="0" y="2948713"/>
          <a:ext cx="10972800" cy="519479"/>
        </a:xfrm>
        <a:prstGeom prst="rect">
          <a:avLst/>
        </a:prstGeom>
        <a:solidFill>
          <a:srgbClr val="00838C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  <a:latin typeface="Avenir Next LT Pro" panose="020B0504020202020204" pitchFamily="34" charset="77"/>
            </a:rPr>
            <a:t>Filing your 2023 Annual Certification Report – Due March 30, 2024</a:t>
          </a:r>
          <a:endParaRPr lang="en-US" sz="2400" kern="1200" dirty="0">
            <a:solidFill>
              <a:schemeClr val="bg1"/>
            </a:solidFill>
            <a:latin typeface="Avenir Next LT Pro" panose="020B0504020202020204" pitchFamily="34" charset="77"/>
          </a:endParaRPr>
        </a:p>
      </dsp:txBody>
      <dsp:txXfrm>
        <a:off x="0" y="2948713"/>
        <a:ext cx="10972800" cy="519479"/>
      </dsp:txXfrm>
    </dsp:sp>
    <dsp:sp modelId="{69B1F1A8-498B-D84E-AA27-3B19B02D464B}">
      <dsp:nvSpPr>
        <dsp:cNvPr id="0" name=""/>
        <dsp:cNvSpPr/>
      </dsp:nvSpPr>
      <dsp:spPr>
        <a:xfrm>
          <a:off x="0" y="3468193"/>
          <a:ext cx="10972800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386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b="1" kern="1200" dirty="0">
              <a:solidFill>
                <a:schemeClr val="bg1"/>
              </a:solidFill>
              <a:latin typeface="Avenir Next LT Pro" panose="020B0504020202020204" pitchFamily="34" charset="77"/>
            </a:rPr>
            <a:t>Submitting under the previous certification rules, not the new ones</a:t>
          </a:r>
          <a:endParaRPr lang="en-US" sz="1900" kern="1200" dirty="0">
            <a:solidFill>
              <a:schemeClr val="bg1"/>
            </a:solidFill>
            <a:latin typeface="Avenir Next LT Pro" panose="020B0504020202020204" pitchFamily="34" charset="77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900" kern="1200" dirty="0">
              <a:solidFill>
                <a:schemeClr val="bg1"/>
              </a:solidFill>
              <a:latin typeface="Avenir Next LT Pro" panose="020B0504020202020204" pitchFamily="34" charset="77"/>
            </a:rPr>
            <a:t>When you file next year (2025) – those will impact whether you could go into CURE </a:t>
          </a:r>
        </a:p>
      </dsp:txBody>
      <dsp:txXfrm>
        <a:off x="0" y="3468193"/>
        <a:ext cx="10972800" cy="658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632C2-A91D-444A-B521-B24B3D98A0E8}">
      <dsp:nvSpPr>
        <dsp:cNvPr id="0" name=""/>
        <dsp:cNvSpPr/>
      </dsp:nvSpPr>
      <dsp:spPr>
        <a:xfrm>
          <a:off x="0" y="2881667"/>
          <a:ext cx="10972800" cy="1354974"/>
        </a:xfrm>
        <a:prstGeom prst="rect">
          <a:avLst/>
        </a:prstGeom>
        <a:solidFill>
          <a:schemeClr val="accent6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Avenir Next LT Pro" panose="020B0504020202020204" pitchFamily="34" charset="77"/>
            </a:rPr>
            <a:t>Before end of May 2024: </a:t>
          </a:r>
          <a:endParaRPr lang="en-US" sz="2000" kern="1200" dirty="0">
            <a:latin typeface="Avenir Next LT Pro" panose="020B0504020202020204" pitchFamily="34" charset="77"/>
          </a:endParaRPr>
        </a:p>
      </dsp:txBody>
      <dsp:txXfrm>
        <a:off x="0" y="2881667"/>
        <a:ext cx="10972800" cy="731685"/>
      </dsp:txXfrm>
    </dsp:sp>
    <dsp:sp modelId="{135266DF-DC84-0D4C-81CD-7900A06E0E03}">
      <dsp:nvSpPr>
        <dsp:cNvPr id="0" name=""/>
        <dsp:cNvSpPr/>
      </dsp:nvSpPr>
      <dsp:spPr>
        <a:xfrm>
          <a:off x="0" y="3439811"/>
          <a:ext cx="5486399" cy="796908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venir Next LT Pro" panose="020B0504020202020204" pitchFamily="34" charset="77"/>
            </a:rPr>
            <a:t>CU board must adopt a community development mission statement by their May 2024 board meeting</a:t>
          </a:r>
        </a:p>
      </dsp:txBody>
      <dsp:txXfrm>
        <a:off x="0" y="3439811"/>
        <a:ext cx="5486399" cy="796908"/>
      </dsp:txXfrm>
    </dsp:sp>
    <dsp:sp modelId="{B83833F6-C015-FA4F-8A75-35707EC38CF7}">
      <dsp:nvSpPr>
        <dsp:cNvPr id="0" name=""/>
        <dsp:cNvSpPr/>
      </dsp:nvSpPr>
      <dsp:spPr>
        <a:xfrm>
          <a:off x="5475098" y="3433603"/>
          <a:ext cx="5486399" cy="796908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venir Next LT Pro" panose="020B0504020202020204" pitchFamily="34" charset="77"/>
            </a:rPr>
            <a:t>CU Strategic Planning can/will write these statements and can/will even present them to your board if you want us to (Jessica La Rocca)</a:t>
          </a:r>
        </a:p>
      </dsp:txBody>
      <dsp:txXfrm>
        <a:off x="5475098" y="3433603"/>
        <a:ext cx="5486399" cy="796908"/>
      </dsp:txXfrm>
    </dsp:sp>
    <dsp:sp modelId="{CCE2565D-D5B1-634F-B3FA-2D6AB9D6F05B}">
      <dsp:nvSpPr>
        <dsp:cNvPr id="0" name=""/>
        <dsp:cNvSpPr/>
      </dsp:nvSpPr>
      <dsp:spPr>
        <a:xfrm rot="10800000">
          <a:off x="0" y="1237030"/>
          <a:ext cx="10972800" cy="1660835"/>
        </a:xfrm>
        <a:prstGeom prst="upArrowCallout">
          <a:avLst/>
        </a:prstGeom>
        <a:solidFill>
          <a:schemeClr val="accent6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Avenir Next LT Pro" panose="020B0504020202020204" pitchFamily="34" charset="77"/>
            </a:rPr>
            <a:t>January 22, 2024:</a:t>
          </a:r>
          <a:endParaRPr lang="en-US" sz="2000" kern="1200" dirty="0">
            <a:latin typeface="Avenir Next LT Pro" panose="020B0504020202020204" pitchFamily="34" charset="77"/>
          </a:endParaRPr>
        </a:p>
      </dsp:txBody>
      <dsp:txXfrm rot="-10800000">
        <a:off x="0" y="1237030"/>
        <a:ext cx="10972800" cy="582953"/>
      </dsp:txXfrm>
    </dsp:sp>
    <dsp:sp modelId="{2BE6B465-3191-D54A-8502-A84F9F808961}">
      <dsp:nvSpPr>
        <dsp:cNvPr id="0" name=""/>
        <dsp:cNvSpPr/>
      </dsp:nvSpPr>
      <dsp:spPr>
        <a:xfrm>
          <a:off x="0" y="1742669"/>
          <a:ext cx="5486399" cy="651217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venir Next LT Pro" panose="020B0504020202020204" pitchFamily="34" charset="77"/>
            </a:rPr>
            <a:t>Starting to Send Recertification Proposals. 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venir Next LT Pro" panose="020B0504020202020204" pitchFamily="34" charset="77"/>
            </a:rPr>
            <a:t>Want to start working on them ASAP!</a:t>
          </a:r>
        </a:p>
      </dsp:txBody>
      <dsp:txXfrm>
        <a:off x="0" y="1742669"/>
        <a:ext cx="5486399" cy="651217"/>
      </dsp:txXfrm>
    </dsp:sp>
    <dsp:sp modelId="{2624C2C8-05A8-BA49-8C3F-4ECE0C630AD7}">
      <dsp:nvSpPr>
        <dsp:cNvPr id="0" name=""/>
        <dsp:cNvSpPr/>
      </dsp:nvSpPr>
      <dsp:spPr>
        <a:xfrm>
          <a:off x="5486400" y="1742669"/>
          <a:ext cx="5486399" cy="651217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15875" cap="flat" cmpd="sng" algn="ctr">
          <a:solidFill>
            <a:srgbClr val="FFEEBD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venir Next LT Pro" panose="020B0504020202020204" pitchFamily="34" charset="77"/>
            </a:rPr>
            <a:t>FA 2025 Grant writing is open. We encourage CUs to sign before June 30 to guarantee pricing.</a:t>
          </a:r>
        </a:p>
      </dsp:txBody>
      <dsp:txXfrm>
        <a:off x="5486400" y="1742669"/>
        <a:ext cx="5486399" cy="651217"/>
      </dsp:txXfrm>
    </dsp:sp>
    <dsp:sp modelId="{6DFCC197-B32E-B34F-B25D-CBD997C156D7}">
      <dsp:nvSpPr>
        <dsp:cNvPr id="0" name=""/>
        <dsp:cNvSpPr/>
      </dsp:nvSpPr>
      <dsp:spPr>
        <a:xfrm rot="10800000">
          <a:off x="0" y="78"/>
          <a:ext cx="10972800" cy="1253150"/>
        </a:xfrm>
        <a:prstGeom prst="upArrowCallout">
          <a:avLst/>
        </a:prstGeom>
        <a:solidFill>
          <a:schemeClr val="accent6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latin typeface="Avenir Next LT Pro" panose="020B0504020202020204" pitchFamily="34" charset="77"/>
            </a:rPr>
            <a:t>CU Strategic Planning is your partner to get recertified. It will happen!</a:t>
          </a:r>
          <a:endParaRPr lang="en-US" sz="2400" kern="1200" dirty="0">
            <a:latin typeface="Avenir Next LT Pro" panose="020B0504020202020204" pitchFamily="34" charset="77"/>
          </a:endParaRPr>
        </a:p>
      </dsp:txBody>
      <dsp:txXfrm rot="10800000">
        <a:off x="0" y="78"/>
        <a:ext cx="10972800" cy="8142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B2701-49D3-D54B-8375-93672BD31907}">
      <dsp:nvSpPr>
        <dsp:cNvPr id="0" name=""/>
        <dsp:cNvSpPr/>
      </dsp:nvSpPr>
      <dsp:spPr>
        <a:xfrm>
          <a:off x="0" y="1853406"/>
          <a:ext cx="10972800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triangle" w="lg" len="lg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F8C0C-4C15-C94F-9483-1BF2587C55B0}">
      <dsp:nvSpPr>
        <dsp:cNvPr id="0" name=""/>
        <dsp:cNvSpPr/>
      </dsp:nvSpPr>
      <dsp:spPr>
        <a:xfrm rot="8100000">
          <a:off x="60576" y="427137"/>
          <a:ext cx="272595" cy="272595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FA4A21-0D81-1343-90A2-F7C43A2617E3}">
      <dsp:nvSpPr>
        <dsp:cNvPr id="0" name=""/>
        <dsp:cNvSpPr/>
      </dsp:nvSpPr>
      <dsp:spPr>
        <a:xfrm>
          <a:off x="90859" y="457420"/>
          <a:ext cx="212029" cy="2120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0F66BC-8656-EC48-9539-1A486D543522}">
      <dsp:nvSpPr>
        <dsp:cNvPr id="0" name=""/>
        <dsp:cNvSpPr/>
      </dsp:nvSpPr>
      <dsp:spPr>
        <a:xfrm>
          <a:off x="389629" y="756189"/>
          <a:ext cx="3479879" cy="109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9700" rIns="139700" bIns="20955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  <a:latin typeface="Avenir Next LT Pro" panose="020B0504020202020204" pitchFamily="34" charset="77"/>
            </a:rPr>
            <a:t>FA 2024 Awards Announced</a:t>
          </a:r>
        </a:p>
      </dsp:txBody>
      <dsp:txXfrm>
        <a:off x="389629" y="756189"/>
        <a:ext cx="3479879" cy="1097216"/>
      </dsp:txXfrm>
    </dsp:sp>
    <dsp:sp modelId="{D5E877D8-5786-A647-AE63-27B8673B6E5A}">
      <dsp:nvSpPr>
        <dsp:cNvPr id="0" name=""/>
        <dsp:cNvSpPr/>
      </dsp:nvSpPr>
      <dsp:spPr>
        <a:xfrm>
          <a:off x="389629" y="370681"/>
          <a:ext cx="3479879" cy="385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>
              <a:solidFill>
                <a:schemeClr val="bg1"/>
              </a:solidFill>
              <a:latin typeface="Avenir Next LT Pro" panose="020B0504020202020204" pitchFamily="34" charset="77"/>
            </a:rPr>
            <a:t>Sep. 2024</a:t>
          </a:r>
        </a:p>
      </dsp:txBody>
      <dsp:txXfrm>
        <a:off x="389629" y="370681"/>
        <a:ext cx="3479879" cy="385508"/>
      </dsp:txXfrm>
    </dsp:sp>
    <dsp:sp modelId="{245632C7-08F9-D449-AA6A-F577344C56BE}">
      <dsp:nvSpPr>
        <dsp:cNvPr id="0" name=""/>
        <dsp:cNvSpPr/>
      </dsp:nvSpPr>
      <dsp:spPr>
        <a:xfrm>
          <a:off x="196874" y="756189"/>
          <a:ext cx="0" cy="1097216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F31EAA-72FA-6848-A473-57034FCB1FCD}">
      <dsp:nvSpPr>
        <dsp:cNvPr id="0" name=""/>
        <dsp:cNvSpPr/>
      </dsp:nvSpPr>
      <dsp:spPr>
        <a:xfrm>
          <a:off x="162179" y="1818710"/>
          <a:ext cx="69391" cy="69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9FB31D4-F2C5-8B4E-AF25-67FEE63E17C5}">
      <dsp:nvSpPr>
        <dsp:cNvPr id="0" name=""/>
        <dsp:cNvSpPr/>
      </dsp:nvSpPr>
      <dsp:spPr>
        <a:xfrm rot="18900000">
          <a:off x="2150261" y="3007079"/>
          <a:ext cx="272595" cy="272595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595D717-CA77-434E-8BC9-D7B2612FC1B6}">
      <dsp:nvSpPr>
        <dsp:cNvPr id="0" name=""/>
        <dsp:cNvSpPr/>
      </dsp:nvSpPr>
      <dsp:spPr>
        <a:xfrm>
          <a:off x="2180544" y="3037362"/>
          <a:ext cx="212029" cy="2120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6B5D6-A72D-BB4F-8EE4-A5D0897B4D35}">
      <dsp:nvSpPr>
        <dsp:cNvPr id="0" name=""/>
        <dsp:cNvSpPr/>
      </dsp:nvSpPr>
      <dsp:spPr>
        <a:xfrm>
          <a:off x="2479313" y="1853406"/>
          <a:ext cx="3479879" cy="109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9550" rIns="0" bIns="13970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  <a:latin typeface="Avenir Next LT Pro" panose="020B0504020202020204" pitchFamily="34" charset="77"/>
            </a:rPr>
            <a:t>Deadline for signing to move forward on FA 2025 FA/TA Grant</a:t>
          </a:r>
        </a:p>
      </dsp:txBody>
      <dsp:txXfrm>
        <a:off x="2479313" y="1853406"/>
        <a:ext cx="3479879" cy="1097216"/>
      </dsp:txXfrm>
    </dsp:sp>
    <dsp:sp modelId="{F2707CDE-D518-1E41-BD44-5A2A95449EAB}">
      <dsp:nvSpPr>
        <dsp:cNvPr id="0" name=""/>
        <dsp:cNvSpPr/>
      </dsp:nvSpPr>
      <dsp:spPr>
        <a:xfrm>
          <a:off x="2479313" y="2950623"/>
          <a:ext cx="3479879" cy="385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 dirty="0">
              <a:solidFill>
                <a:schemeClr val="bg1"/>
              </a:solidFill>
              <a:latin typeface="Avenir Next LT Pro" panose="020B0504020202020204" pitchFamily="34" charset="77"/>
            </a:rPr>
            <a:t>30 June 2024</a:t>
          </a:r>
        </a:p>
      </dsp:txBody>
      <dsp:txXfrm>
        <a:off x="2479313" y="2950623"/>
        <a:ext cx="3479879" cy="385508"/>
      </dsp:txXfrm>
    </dsp:sp>
    <dsp:sp modelId="{0486083D-B939-1642-B725-0E2F718BB60A}">
      <dsp:nvSpPr>
        <dsp:cNvPr id="0" name=""/>
        <dsp:cNvSpPr/>
      </dsp:nvSpPr>
      <dsp:spPr>
        <a:xfrm>
          <a:off x="2286559" y="1853406"/>
          <a:ext cx="0" cy="1097216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F6E166-549D-A244-B80C-FDA2CBFF9420}">
      <dsp:nvSpPr>
        <dsp:cNvPr id="0" name=""/>
        <dsp:cNvSpPr/>
      </dsp:nvSpPr>
      <dsp:spPr>
        <a:xfrm>
          <a:off x="2251863" y="1818710"/>
          <a:ext cx="69391" cy="69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84E38D0-ACF7-1140-AA36-BECF54E6C614}">
      <dsp:nvSpPr>
        <dsp:cNvPr id="0" name=""/>
        <dsp:cNvSpPr/>
      </dsp:nvSpPr>
      <dsp:spPr>
        <a:xfrm rot="8100000">
          <a:off x="4462250" y="427137"/>
          <a:ext cx="272595" cy="272595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86C3460-E720-6A48-890C-3D59AD8160B9}">
      <dsp:nvSpPr>
        <dsp:cNvPr id="0" name=""/>
        <dsp:cNvSpPr/>
      </dsp:nvSpPr>
      <dsp:spPr>
        <a:xfrm>
          <a:off x="4492533" y="457420"/>
          <a:ext cx="212029" cy="2120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28E68B-A9BA-774A-9CDA-25392A396879}">
      <dsp:nvSpPr>
        <dsp:cNvPr id="0" name=""/>
        <dsp:cNvSpPr/>
      </dsp:nvSpPr>
      <dsp:spPr>
        <a:xfrm>
          <a:off x="4718451" y="756189"/>
          <a:ext cx="4695505" cy="109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9700" rIns="139700" bIns="20955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  <a:latin typeface="Avenir Next LT Pro" panose="020B0504020202020204" pitchFamily="34" charset="77"/>
            </a:rPr>
            <a:t>Deadline to move forward </a:t>
          </a:r>
          <a:br>
            <a:rPr lang="en-US" sz="2200" kern="1200" dirty="0">
              <a:solidFill>
                <a:schemeClr val="bg1"/>
              </a:solidFill>
              <a:latin typeface="Avenir Next LT Pro" panose="020B0504020202020204" pitchFamily="34" charset="77"/>
            </a:rPr>
          </a:br>
          <a:r>
            <a:rPr lang="en-US" sz="2200" kern="1200" dirty="0">
              <a:solidFill>
                <a:schemeClr val="bg1"/>
              </a:solidFill>
              <a:latin typeface="Avenir Next LT Pro" panose="020B0504020202020204" pitchFamily="34" charset="77"/>
            </a:rPr>
            <a:t>on recertification</a:t>
          </a:r>
        </a:p>
      </dsp:txBody>
      <dsp:txXfrm>
        <a:off x="4718451" y="756189"/>
        <a:ext cx="4695505" cy="1097216"/>
      </dsp:txXfrm>
    </dsp:sp>
    <dsp:sp modelId="{A0B1858B-6F91-4F45-AD8F-3B1B7CF9C301}">
      <dsp:nvSpPr>
        <dsp:cNvPr id="0" name=""/>
        <dsp:cNvSpPr/>
      </dsp:nvSpPr>
      <dsp:spPr>
        <a:xfrm>
          <a:off x="4718451" y="370681"/>
          <a:ext cx="4695505" cy="385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 dirty="0">
              <a:solidFill>
                <a:schemeClr val="bg1"/>
              </a:solidFill>
              <a:latin typeface="Avenir Next LT Pro" panose="020B0504020202020204" pitchFamily="34" charset="77"/>
            </a:rPr>
            <a:t>  Oct. 2024 (CU Strategic Planning)</a:t>
          </a:r>
        </a:p>
      </dsp:txBody>
      <dsp:txXfrm>
        <a:off x="4718451" y="370681"/>
        <a:ext cx="4695505" cy="385508"/>
      </dsp:txXfrm>
    </dsp:sp>
    <dsp:sp modelId="{FBDD7305-CF6E-2340-9934-8027A00D679B}">
      <dsp:nvSpPr>
        <dsp:cNvPr id="0" name=""/>
        <dsp:cNvSpPr/>
      </dsp:nvSpPr>
      <dsp:spPr>
        <a:xfrm>
          <a:off x="4598548" y="756189"/>
          <a:ext cx="0" cy="1097216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8A3DF2-2172-A64C-8CC7-A7423C744624}">
      <dsp:nvSpPr>
        <dsp:cNvPr id="0" name=""/>
        <dsp:cNvSpPr/>
      </dsp:nvSpPr>
      <dsp:spPr>
        <a:xfrm>
          <a:off x="4563852" y="1818710"/>
          <a:ext cx="69391" cy="69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019ED91-3418-DC42-AAEE-76EBB39FF9B0}">
      <dsp:nvSpPr>
        <dsp:cNvPr id="0" name=""/>
        <dsp:cNvSpPr/>
      </dsp:nvSpPr>
      <dsp:spPr>
        <a:xfrm rot="18900000">
          <a:off x="6832510" y="3007079"/>
          <a:ext cx="272595" cy="272595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82B1C7-3B41-5548-8848-386B38962E28}">
      <dsp:nvSpPr>
        <dsp:cNvPr id="0" name=""/>
        <dsp:cNvSpPr/>
      </dsp:nvSpPr>
      <dsp:spPr>
        <a:xfrm>
          <a:off x="6862793" y="3037362"/>
          <a:ext cx="212029" cy="21202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8CD422-5357-E848-885F-84373891CE4F}">
      <dsp:nvSpPr>
        <dsp:cNvPr id="0" name=""/>
        <dsp:cNvSpPr/>
      </dsp:nvSpPr>
      <dsp:spPr>
        <a:xfrm>
          <a:off x="7161562" y="1853406"/>
          <a:ext cx="3479879" cy="10972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9550" rIns="0" bIns="13970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>
              <a:solidFill>
                <a:schemeClr val="bg1"/>
              </a:solidFill>
              <a:latin typeface="Avenir Next LT Pro" panose="020B0504020202020204" pitchFamily="34" charset="77"/>
            </a:rPr>
            <a:t>Deadline to submit CDFI Recertification to CDFI Fund</a:t>
          </a:r>
        </a:p>
      </dsp:txBody>
      <dsp:txXfrm>
        <a:off x="7161562" y="1853406"/>
        <a:ext cx="3479879" cy="1097216"/>
      </dsp:txXfrm>
    </dsp:sp>
    <dsp:sp modelId="{D65F744B-A58C-DA46-AA4D-256CAF64D298}">
      <dsp:nvSpPr>
        <dsp:cNvPr id="0" name=""/>
        <dsp:cNvSpPr/>
      </dsp:nvSpPr>
      <dsp:spPr>
        <a:xfrm>
          <a:off x="7161562" y="2950623"/>
          <a:ext cx="3479879" cy="385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2065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900" kern="1200">
              <a:solidFill>
                <a:schemeClr val="bg1"/>
              </a:solidFill>
              <a:latin typeface="Avenir Next LT Pro" panose="020B0504020202020204" pitchFamily="34" charset="77"/>
            </a:rPr>
            <a:t>20 Dec. 2024</a:t>
          </a:r>
        </a:p>
      </dsp:txBody>
      <dsp:txXfrm>
        <a:off x="7161562" y="2950623"/>
        <a:ext cx="3479879" cy="385508"/>
      </dsp:txXfrm>
    </dsp:sp>
    <dsp:sp modelId="{E011FA80-88B5-B341-B6C5-A60625CF5C51}">
      <dsp:nvSpPr>
        <dsp:cNvPr id="0" name=""/>
        <dsp:cNvSpPr/>
      </dsp:nvSpPr>
      <dsp:spPr>
        <a:xfrm>
          <a:off x="6968807" y="1853406"/>
          <a:ext cx="0" cy="1097216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9D99BA-1B9D-4141-A0B9-37255B9F3AC8}">
      <dsp:nvSpPr>
        <dsp:cNvPr id="0" name=""/>
        <dsp:cNvSpPr/>
      </dsp:nvSpPr>
      <dsp:spPr>
        <a:xfrm>
          <a:off x="6934112" y="1818710"/>
          <a:ext cx="69391" cy="69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243D74-B9C1-450A-B0F3-6C6DCB0CF20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C27C33-9BB1-41D5-A236-12767E7E72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B3EA8-A58D-4C92-A3AB-D271CCC294C7}" type="datetimeFigureOut">
              <a:rPr lang="en-US" smtClean="0"/>
              <a:t>1/16/24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A7EADB-04A4-4093-B238-438E2C7317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DD8696-706D-440E-AE04-4C644F0613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A5DE8-F2C4-4DB3-88D1-656DCD59E7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824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FB4FA-E877-413E-B608-88789D806C57}" type="datetimeFigureOut">
              <a:rPr lang="en-US" noProof="0" smtClean="0"/>
              <a:t>1/16/24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6304E-FDE3-4B4F-A3B7-EBE87F3FA5E2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513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057F-F286-35FD-3E78-AD7EF799E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1B7501-CDF0-A0D4-156C-DB3BCFE20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F5C33-DC0C-6488-F42F-FC327B204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EA602-0E22-32BD-1F89-BDAB0CCC2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068D0-C65D-7DF6-CA0D-02294F29B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6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04029-0570-829B-874F-268DDB8AE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D4BC02-55FD-9BFE-D734-8983182FCC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1F8D7-ED47-41B8-9512-17978AA52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C5F72-172F-94EA-1D08-58B333ECE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C90E6-61CE-1F5C-49C4-3CB406FCE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7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EBA3F7-B3D7-DE2C-7D22-56652990C8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0A7895-0D6E-CA61-3B5B-DA662B5FAF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6E8BB6-2787-CC1A-573F-426CD069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73403-FEC4-338A-82EC-33FEEE906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4B5CC-404B-41A1-DA67-42AAB9694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92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id="{84211435-4ACA-1398-75B2-A6ED3E0B96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47" y="0"/>
            <a:ext cx="1218895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97280" y="615397"/>
            <a:ext cx="10058400" cy="1786016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600" b="1" spc="-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Credit Union Name</a:t>
            </a:r>
          </a:p>
        </p:txBody>
      </p:sp>
      <p:pic>
        <p:nvPicPr>
          <p:cNvPr id="7" name="Picture 6" descr="A black and white mountain range&#10;&#10;Description automatically generated">
            <a:extLst>
              <a:ext uri="{FF2B5EF4-FFF2-40B4-BE49-F238E27FC236}">
                <a16:creationId xmlns:a16="http://schemas.microsoft.com/office/drawing/2014/main" id="{B83C66E1-0F68-72E2-4816-6DD7361B96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2000"/>
          </a:blip>
          <a:stretch>
            <a:fillRect/>
          </a:stretch>
        </p:blipFill>
        <p:spPr>
          <a:xfrm>
            <a:off x="-3014409" y="2489200"/>
            <a:ext cx="15862715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88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66800" y="571500"/>
            <a:ext cx="10058400" cy="2157994"/>
          </a:xfrm>
        </p:spPr>
        <p:txBody>
          <a:bodyPr anchor="b"/>
          <a:lstStyle>
            <a:lvl1pPr marL="0"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A Section Dividing Page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D7EA06-1712-DF12-FE23-757E116345D2}"/>
              </a:ext>
            </a:extLst>
          </p:cNvPr>
          <p:cNvSpPr/>
          <p:nvPr userDrawn="1"/>
        </p:nvSpPr>
        <p:spPr>
          <a:xfrm>
            <a:off x="620889" y="3098784"/>
            <a:ext cx="10972800" cy="677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20A96A-FA8B-E2F8-CD3D-121EDBDCD9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40321" y="3626616"/>
            <a:ext cx="8111358" cy="210414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3002575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54B0965-1C46-6BAC-DBED-5707F7AED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3415"/>
            <a:ext cx="10972800" cy="37072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702601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3AACB94-C469-AD10-9180-9AE118EA9DBB}"/>
              </a:ext>
            </a:extLst>
          </p:cNvPr>
          <p:cNvSpPr/>
          <p:nvPr userDrawn="1"/>
        </p:nvSpPr>
        <p:spPr>
          <a:xfrm>
            <a:off x="0" y="0"/>
            <a:ext cx="12191999" cy="1389413"/>
          </a:xfrm>
          <a:prstGeom prst="rect">
            <a:avLst/>
          </a:prstGeom>
          <a:solidFill>
            <a:schemeClr val="accent6">
              <a:alpha val="2985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442" y="83127"/>
            <a:ext cx="11339247" cy="1306286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54B0965-1C46-6BAC-DBED-5707F7AED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3415"/>
            <a:ext cx="10972800" cy="37072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982981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490" y="47711"/>
            <a:ext cx="11335910" cy="962108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154B0965-1C46-6BAC-DBED-5707F7AED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3415"/>
            <a:ext cx="10972800" cy="459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Aft>
                <a:spcPts val="1400"/>
              </a:spcAft>
              <a:defRPr sz="2100"/>
            </a:lvl1pPr>
            <a:lvl2pPr>
              <a:spcAft>
                <a:spcPts val="1400"/>
              </a:spcAft>
              <a:defRPr sz="2100"/>
            </a:lvl2pPr>
            <a:lvl3pPr>
              <a:spcAft>
                <a:spcPts val="1400"/>
              </a:spcAft>
              <a:defRPr sz="2100"/>
            </a:lvl3pPr>
            <a:lvl4pPr>
              <a:spcAft>
                <a:spcPts val="1400"/>
              </a:spcAft>
              <a:defRPr sz="2100"/>
            </a:lvl4pPr>
            <a:lvl5pPr>
              <a:spcAft>
                <a:spcPts val="1400"/>
              </a:spcAft>
              <a:defRPr sz="2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1D4C1F-5A73-A647-FE06-3A298CDFCD5C}"/>
              </a:ext>
            </a:extLst>
          </p:cNvPr>
          <p:cNvCxnSpPr/>
          <p:nvPr userDrawn="1"/>
        </p:nvCxnSpPr>
        <p:spPr>
          <a:xfrm>
            <a:off x="0" y="1198659"/>
            <a:ext cx="9827812" cy="0"/>
          </a:xfrm>
          <a:prstGeom prst="line">
            <a:avLst/>
          </a:prstGeom>
          <a:ln w="444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844F634-A624-5BA4-DDF6-4E3C9121BA5D}"/>
              </a:ext>
            </a:extLst>
          </p:cNvPr>
          <p:cNvCxnSpPr>
            <a:cxnSpLocks/>
          </p:cNvCxnSpPr>
          <p:nvPr userDrawn="1"/>
        </p:nvCxnSpPr>
        <p:spPr>
          <a:xfrm>
            <a:off x="0" y="1126435"/>
            <a:ext cx="8706678" cy="0"/>
          </a:xfrm>
          <a:prstGeom prst="line">
            <a:avLst/>
          </a:prstGeom>
          <a:ln w="44450">
            <a:solidFill>
              <a:srgbClr val="FFC9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068694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orient="horz" pos="72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9951" y="1524000"/>
            <a:ext cx="4937760" cy="46101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3"/>
          </p:nvPr>
        </p:nvSpPr>
        <p:spPr>
          <a:xfrm>
            <a:off x="1056640" y="1524000"/>
            <a:ext cx="4937760" cy="45974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579384"/>
            <a:ext cx="10058400" cy="952500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3520369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17483" y="591208"/>
            <a:ext cx="10058400" cy="1027711"/>
          </a:xfr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71688" y="1686325"/>
            <a:ext cx="6355644" cy="386133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308848" y="3079091"/>
            <a:ext cx="4155017" cy="24765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/>
              <a:t>Caption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949270694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844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BA1CB-BBAA-A847-0521-42D04B9C1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77CAB-95F7-05B0-CBE9-EAC97C633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D573C-A8B7-A013-0748-6EE544F9E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DFE21-07EC-19E5-E1F9-01868B433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FE881-C816-6027-1355-867ABE510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1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348CA-C461-69DA-5801-4BBDAC312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2964B5-8AA1-1DC3-1FD6-D92B8403A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C0101-8E2A-2084-05C8-A84851DE8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CD140-0736-F834-C6AC-64A0BA9D1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04DD7-3451-F6FA-2A15-639A631F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B5C68-1FBA-00C3-E331-B1DDA4B4E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9ED08-AD2E-5E40-1100-12B69DAD4A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961F3B-4B58-AAA7-92E8-CC4DEE2426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7D699-4A84-B2E0-6081-5AEE7B9E1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4B4C7-2FA9-20A3-34D3-BB9CB475E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8BBEFD-E22E-E415-8026-3EEF07927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74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DBD88-484B-F812-05FD-74405814D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E0FA1-A0C6-7084-394E-867A97E88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036CA1-A4A7-ADCD-AF05-118BF3940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04BB5-DCA0-FC87-E3A6-8369C3B22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BD0A3B-0DD5-9DAE-4764-295B0B5B35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173CF7-6DD5-AF38-EEA1-5B0F3D288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7AC3C3-C743-3F9D-15F7-594D0B725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315EAA-CFFE-A2BF-CC85-18CF92C88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8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CD2C9-DF71-1D7C-6F5D-83E0CB6B0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FFF39-9C4C-E8A9-CBD8-42034727D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7E3562-306B-0655-2653-80E84D11C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A3699-26CF-82C5-15E7-62D6C700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3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8E0317-367F-EB24-3428-BF4BC5C8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B83186-3689-EAB9-A704-9D4E5F38F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C28CB-C62E-692D-E7AE-10CD96A10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2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6E84F-A9D2-EC4A-83FF-3AAC71BF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036FC-7282-5743-94ED-A170E0CA7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28B136-8FE9-4B21-7F01-0BFAFF289E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73065D-3688-9240-D7AA-02F6483A8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EEFE8-D125-AE12-57FC-F5752F5D0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321867-6EAA-E818-C482-963DDD703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38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12476-BD21-1C5C-1FC5-F4E38E25C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2F83BC-A0E2-B10A-04F1-21A956E480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2DC42-2C7B-4667-FCA4-2C08294859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7565F3-C933-3235-D091-04AF0C725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BCF1B6-30CF-078B-C220-0966ECAF4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DB947-1A5B-0B6D-78DE-4BE8170F9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71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85942B-346A-3A67-9B1D-BE22F0031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41BEC-D2DD-2B0D-073E-8D28C2012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3B847-79A4-D0AB-CA1A-BAF9E4BBA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3E528-95CF-4E8F-9A1A-8D3BD8EC6395}" type="datetimeFigureOut">
              <a:rPr lang="en-US" smtClean="0"/>
              <a:t>1/16/24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2D5DB-4237-D3FA-74DE-AA35329853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9BBCC-18E3-AA84-8109-5A4B5C2CF4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33CDB-092F-4335-80B8-A64BF096A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2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85468"/>
            <a:ext cx="12192000" cy="372532"/>
          </a:xfrm>
          <a:prstGeom prst="rect">
            <a:avLst/>
          </a:prstGeom>
          <a:solidFill>
            <a:srgbClr val="0B3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0889" y="590064"/>
            <a:ext cx="10972800" cy="7105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59789"/>
            <a:ext cx="24722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venir Next LT Pro" panose="020B0504020202020204" pitchFamily="34" charset="77"/>
              </a:defRPr>
            </a:lvl1pPr>
          </a:lstStyle>
          <a:p>
            <a:fld id="{D3FE3B25-923E-2843-9314-3037396251BA}" type="datetimeFigureOut">
              <a:rPr lang="en-US" smtClean="0"/>
              <a:t>1/16/24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9977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  <a:latin typeface="Avenir Next LT Pro" panose="020B0504020202020204" pitchFamily="34" charset="77"/>
              </a:defRPr>
            </a:lvl1pPr>
          </a:lstStyle>
          <a:p>
            <a:fld id="{CAB43748-5B02-4640-AAAE-332CF100B269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438900"/>
            <a:ext cx="12192000" cy="1588"/>
          </a:xfrm>
          <a:prstGeom prst="line">
            <a:avLst/>
          </a:prstGeom>
          <a:ln w="38100">
            <a:solidFill>
              <a:srgbClr val="80828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10972800" cy="37072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F86EB7-4C3D-53FF-7DB1-7EB2B94513EF}"/>
              </a:ext>
            </a:extLst>
          </p:cNvPr>
          <p:cNvSpPr/>
          <p:nvPr userDrawn="1"/>
        </p:nvSpPr>
        <p:spPr>
          <a:xfrm>
            <a:off x="1" y="6485468"/>
            <a:ext cx="12192000" cy="372532"/>
          </a:xfrm>
          <a:prstGeom prst="rect">
            <a:avLst/>
          </a:prstGeom>
          <a:solidFill>
            <a:srgbClr val="0B3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857E39-B397-FCF2-49DF-291664CB83C4}"/>
              </a:ext>
            </a:extLst>
          </p:cNvPr>
          <p:cNvCxnSpPr/>
          <p:nvPr userDrawn="1"/>
        </p:nvCxnSpPr>
        <p:spPr>
          <a:xfrm>
            <a:off x="0" y="6438900"/>
            <a:ext cx="12192000" cy="1588"/>
          </a:xfrm>
          <a:prstGeom prst="line">
            <a:avLst/>
          </a:prstGeom>
          <a:ln w="38100">
            <a:solidFill>
              <a:srgbClr val="80828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A407C48-5534-5B30-2644-DEDA73E041A6}"/>
              </a:ext>
            </a:extLst>
          </p:cNvPr>
          <p:cNvCxnSpPr/>
          <p:nvPr userDrawn="1"/>
        </p:nvCxnSpPr>
        <p:spPr>
          <a:xfrm>
            <a:off x="2364188" y="6374957"/>
            <a:ext cx="9827812" cy="0"/>
          </a:xfrm>
          <a:prstGeom prst="line">
            <a:avLst/>
          </a:prstGeom>
          <a:ln w="444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3FF5D51-353C-D5F3-D593-263A58D695AF}"/>
              </a:ext>
            </a:extLst>
          </p:cNvPr>
          <p:cNvCxnSpPr>
            <a:cxnSpLocks/>
          </p:cNvCxnSpPr>
          <p:nvPr userDrawn="1"/>
        </p:nvCxnSpPr>
        <p:spPr>
          <a:xfrm>
            <a:off x="3485322" y="6302734"/>
            <a:ext cx="8706678" cy="0"/>
          </a:xfrm>
          <a:prstGeom prst="line">
            <a:avLst/>
          </a:prstGeom>
          <a:ln w="44450">
            <a:solidFill>
              <a:srgbClr val="FFC9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187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83" r:id="rId4"/>
    <p:sldLayoutId id="2147483782" r:id="rId5"/>
    <p:sldLayoutId id="2147483779" r:id="rId6"/>
    <p:sldLayoutId id="2147483780" r:id="rId7"/>
    <p:sldLayoutId id="2147483781" r:id="rId8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b="1" i="0" kern="1200" spc="-50" baseline="0">
          <a:solidFill>
            <a:schemeClr val="tx2"/>
          </a:solidFill>
          <a:latin typeface="Avenir Next LT Pro Demi" panose="020B0504020202020204" pitchFamily="34" charset="77"/>
          <a:ea typeface="+mj-ea"/>
          <a:cs typeface="+mj-cs"/>
        </a:defRPr>
      </a:lvl1pPr>
    </p:titleStyle>
    <p:bodyStyle>
      <a:lvl1pPr marL="338138" indent="-338138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90000"/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1pPr>
      <a:lvl2pPr marL="576263" indent="-376238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2pPr>
      <a:lvl3pPr marL="688975" indent="-30480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3pPr>
      <a:lvl4pPr marL="914400" indent="-338138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4pPr>
      <a:lvl5pPr marL="1085850" indent="-33655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venir Next LT Pro" panose="020B0504020202020204" pitchFamily="34" charset="77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3AEA70C-10FB-BDC3-F4EE-272899E95269}"/>
              </a:ext>
            </a:extLst>
          </p:cNvPr>
          <p:cNvSpPr txBox="1"/>
          <p:nvPr/>
        </p:nvSpPr>
        <p:spPr>
          <a:xfrm>
            <a:off x="7805800" y="5038132"/>
            <a:ext cx="3679064" cy="1483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r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90000"/>
            </a:pPr>
            <a:r>
              <a:rPr lang="en-US" sz="2800" b="1" dirty="0">
                <a:solidFill>
                  <a:schemeClr val="bg1"/>
                </a:solidFill>
                <a:latin typeface="Avenir Next LT Pro Demi" panose="020B0504020202020204" pitchFamily="34" charset="77"/>
              </a:rPr>
              <a:t>January 17, 2024</a:t>
            </a:r>
          </a:p>
          <a:p>
            <a:pPr algn="r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90000"/>
            </a:pPr>
            <a:r>
              <a:rPr lang="en-US" sz="2800" b="1" dirty="0">
                <a:solidFill>
                  <a:schemeClr val="bg1"/>
                </a:solidFill>
                <a:latin typeface="Avenir Next LT Pro Demi" panose="020B0504020202020204" pitchFamily="34" charset="77"/>
              </a:rPr>
              <a:t>Mike Beall, Host </a:t>
            </a:r>
          </a:p>
        </p:txBody>
      </p:sp>
      <p:pic>
        <p:nvPicPr>
          <p:cNvPr id="14" name="Picture 13" descr="A black background with white text">
            <a:extLst>
              <a:ext uri="{FF2B5EF4-FFF2-40B4-BE49-F238E27FC236}">
                <a16:creationId xmlns:a16="http://schemas.microsoft.com/office/drawing/2014/main" id="{3C6FD622-1D5D-7D16-B05B-0D7260023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24" y="5316773"/>
            <a:ext cx="4937760" cy="925830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FD7050-DF89-621B-053E-E5424AD63D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4140" y="336756"/>
            <a:ext cx="10058400" cy="242833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6200" b="1" dirty="0">
                <a:latin typeface="Avenir Next LT Pro" panose="020B0504020202020204" pitchFamily="34" charset="77"/>
              </a:rPr>
              <a:t>Next Steps to CDFI Recertification:</a:t>
            </a:r>
            <a:endParaRPr lang="en-US" sz="4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4A8A5C-1272-8C0E-6407-E7F7428FE18B}"/>
              </a:ext>
            </a:extLst>
          </p:cNvPr>
          <p:cNvSpPr txBox="1"/>
          <p:nvPr/>
        </p:nvSpPr>
        <p:spPr>
          <a:xfrm>
            <a:off x="1007018" y="2594381"/>
            <a:ext cx="1017264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Avenir Next LT Pro" panose="020B0504020202020204" pitchFamily="34" charset="77"/>
              </a:rPr>
              <a:t>Assessing How Your </a:t>
            </a:r>
            <a:br>
              <a:rPr lang="en-US" sz="4400" b="1" dirty="0">
                <a:solidFill>
                  <a:schemeClr val="bg1"/>
                </a:solidFill>
                <a:latin typeface="Avenir Next LT Pro" panose="020B0504020202020204" pitchFamily="34" charset="77"/>
              </a:rPr>
            </a:br>
            <a:r>
              <a:rPr lang="en-US" sz="4400" b="1" dirty="0">
                <a:solidFill>
                  <a:schemeClr val="bg1"/>
                </a:solidFill>
                <a:latin typeface="Avenir Next LT Pro" panose="020B0504020202020204" pitchFamily="34" charset="77"/>
              </a:rPr>
              <a:t>Credit Union Moves Forward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1114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5A7A9-C852-4B76-475E-70C4697CA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281" y="2987527"/>
            <a:ext cx="9137904" cy="2155126"/>
          </a:xfrm>
        </p:spPr>
        <p:txBody>
          <a:bodyPr>
            <a:noAutofit/>
          </a:bodyPr>
          <a:lstStyle/>
          <a:p>
            <a:pPr algn="ctr"/>
            <a:r>
              <a:rPr lang="en-US" sz="2400" b="0" dirty="0">
                <a:solidFill>
                  <a:schemeClr val="bg1"/>
                </a:solidFill>
                <a:latin typeface="Avenir Next LT Pro" panose="020B0504020202020204" pitchFamily="34" charset="0"/>
              </a:rPr>
              <a:t>Competitors who are proudly proclaiming their zero or </a:t>
            </a:r>
            <a:br>
              <a:rPr lang="en-US" sz="2400" b="0" dirty="0">
                <a:solidFill>
                  <a:schemeClr val="bg1"/>
                </a:solidFill>
                <a:latin typeface="Avenir Next LT Pro" panose="020B0504020202020204" pitchFamily="34" charset="0"/>
              </a:rPr>
            </a:br>
            <a:r>
              <a:rPr lang="en-US" sz="2400" b="0" dirty="0">
                <a:solidFill>
                  <a:schemeClr val="bg1"/>
                </a:solidFill>
                <a:latin typeface="Avenir Next LT Pro" panose="020B0504020202020204" pitchFamily="34" charset="0"/>
              </a:rPr>
              <a:t>low-cost overdraft and NSF fees.</a:t>
            </a: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 </a:t>
            </a:r>
            <a:b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</a:br>
            <a:b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</a:b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But </a:t>
            </a:r>
            <a:r>
              <a:rPr lang="en-US" sz="2400" b="0" dirty="0">
                <a:solidFill>
                  <a:schemeClr val="bg1"/>
                </a:solidFill>
                <a:latin typeface="Avenir Next LT Pro" panose="020B0504020202020204" pitchFamily="34" charset="0"/>
              </a:rPr>
              <a:t>these same competitors are charging fees in other areas </a:t>
            </a:r>
            <a:br>
              <a:rPr lang="en-US" sz="2400" b="0" dirty="0">
                <a:solidFill>
                  <a:schemeClr val="bg1"/>
                </a:solidFill>
                <a:latin typeface="Avenir Next LT Pro" panose="020B0504020202020204" pitchFamily="34" charset="0"/>
              </a:rPr>
            </a:br>
            <a:r>
              <a:rPr lang="en-US" sz="2400" b="0" dirty="0">
                <a:solidFill>
                  <a:schemeClr val="bg1"/>
                </a:solidFill>
                <a:latin typeface="Avenir Next LT Pro" panose="020B0504020202020204" pitchFamily="34" charset="0"/>
              </a:rPr>
              <a:t>(higher maintenance fees, transfer fees) to make up the difference.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67EA43-435B-F4D6-F215-4515912F0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90" y="5042938"/>
            <a:ext cx="2561495" cy="10953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095F66-125D-246F-41D4-E7F35338B1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1100" y="5042938"/>
            <a:ext cx="2561495" cy="10088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EF6AAF-50CE-696E-CC89-515D154E1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485" y="5018572"/>
            <a:ext cx="2561496" cy="9758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C001E7-7170-E4C9-298B-0C8160F7D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426" y="466427"/>
            <a:ext cx="2355740" cy="676574"/>
          </a:xfrm>
          <a:prstGeom prst="rect">
            <a:avLst/>
          </a:prstGeom>
        </p:spPr>
      </p:pic>
      <p:pic>
        <p:nvPicPr>
          <p:cNvPr id="4" name="Picture 3" descr="A logo with red and blue stripes&#10;&#10;Description automatically generated">
            <a:extLst>
              <a:ext uri="{FF2B5EF4-FFF2-40B4-BE49-F238E27FC236}">
                <a16:creationId xmlns:a16="http://schemas.microsoft.com/office/drawing/2014/main" id="{B1B837EC-230A-8B4B-A77B-766534299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7154" y="1481870"/>
            <a:ext cx="2657690" cy="1133609"/>
          </a:xfrm>
          <a:prstGeom prst="rect">
            <a:avLst/>
          </a:prstGeom>
        </p:spPr>
      </p:pic>
      <p:pic>
        <p:nvPicPr>
          <p:cNvPr id="9" name="Picture 8" descr="A blue and white logo&#10;&#10;Description automatically generated">
            <a:extLst>
              <a:ext uri="{FF2B5EF4-FFF2-40B4-BE49-F238E27FC236}">
                <a16:creationId xmlns:a16="http://schemas.microsoft.com/office/drawing/2014/main" id="{5AA17906-E087-4096-8E5B-807D22890C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4164" y="0"/>
            <a:ext cx="2619375" cy="1743075"/>
          </a:xfrm>
          <a:prstGeom prst="rect">
            <a:avLst/>
          </a:prstGeom>
        </p:spPr>
      </p:pic>
      <p:pic>
        <p:nvPicPr>
          <p:cNvPr id="11" name="Picture 10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4DACB04-2A25-7833-A8AE-1B77E8DEBB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5330" y="454667"/>
            <a:ext cx="4261339" cy="83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85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1749B1-6BD4-499E-00C4-EC36815A63A6}"/>
              </a:ext>
            </a:extLst>
          </p:cNvPr>
          <p:cNvSpPr/>
          <p:nvPr/>
        </p:nvSpPr>
        <p:spPr>
          <a:xfrm>
            <a:off x="-2" y="0"/>
            <a:ext cx="3871355" cy="6473952"/>
          </a:xfrm>
          <a:prstGeom prst="rect">
            <a:avLst/>
          </a:prstGeom>
          <a:solidFill>
            <a:schemeClr val="accent6">
              <a:lumMod val="7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67D90B-346B-E7A4-808D-870D3E5E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49937"/>
            <a:ext cx="3871353" cy="2163527"/>
          </a:xfrm>
        </p:spPr>
        <p:txBody>
          <a:bodyPr>
            <a:normAutofit fontScale="90000"/>
          </a:bodyPr>
          <a:lstStyle/>
          <a:p>
            <a:pPr algn="r"/>
            <a:r>
              <a:rPr lang="en-US" sz="4000" dirty="0">
                <a:latin typeface="Avenir Next LT Pro" panose="020B0504020202020204" pitchFamily="34" charset="0"/>
              </a:rPr>
              <a:t>The view from NCUA Chairman Todd Harper</a:t>
            </a:r>
            <a:endParaRPr lang="en-US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CDB23-DBF5-D0C7-6137-BC8F0288C1A4}"/>
              </a:ext>
            </a:extLst>
          </p:cNvPr>
          <p:cNvSpPr txBox="1"/>
          <p:nvPr/>
        </p:nvSpPr>
        <p:spPr>
          <a:xfrm>
            <a:off x="6546273" y="5868862"/>
            <a:ext cx="5500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NCUA Chairman Todd Harper,  March 23, 2022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D3279C2-4645-CEAF-747E-EEE3C240F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3289" y="1107213"/>
            <a:ext cx="7401792" cy="3739107"/>
          </a:xfrm>
        </p:spPr>
        <p:txBody>
          <a:bodyPr>
            <a:normAutofit/>
          </a:bodyPr>
          <a:lstStyle/>
          <a:p>
            <a:r>
              <a:rPr lang="en-US" sz="2000" dirty="0"/>
              <a:t>“Heavy reliance on overdraft programs can harm members…but a complete discontinuance of overdraft programs is not necessarily the best fit for all credit unions.”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“Review how these programs are used and whether they benefit members or allow them to make the best of use of their checking accounts.”</a:t>
            </a:r>
          </a:p>
        </p:txBody>
      </p:sp>
    </p:spTree>
    <p:extLst>
      <p:ext uri="{BB962C8B-B14F-4D97-AF65-F5344CB8AC3E}">
        <p14:creationId xmlns:p14="http://schemas.microsoft.com/office/powerpoint/2010/main" val="3405198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1749B1-6BD4-499E-00C4-EC36815A63A6}"/>
              </a:ext>
            </a:extLst>
          </p:cNvPr>
          <p:cNvSpPr/>
          <p:nvPr/>
        </p:nvSpPr>
        <p:spPr>
          <a:xfrm>
            <a:off x="0" y="0"/>
            <a:ext cx="3871355" cy="6400800"/>
          </a:xfrm>
          <a:prstGeom prst="rect">
            <a:avLst/>
          </a:prstGeom>
          <a:solidFill>
            <a:schemeClr val="accent6">
              <a:lumMod val="7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67D90B-346B-E7A4-808D-870D3E5E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37" y="1494074"/>
            <a:ext cx="3593417" cy="2340172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latin typeface="Avenir Next LT Pro" panose="020B0504020202020204" pitchFamily="34" charset="0"/>
              </a:rPr>
              <a:t>Protecting Members and your Bottom Line</a:t>
            </a:r>
            <a:endParaRPr lang="en-US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8CDB23-DBF5-D0C7-6137-BC8F0288C1A4}"/>
              </a:ext>
            </a:extLst>
          </p:cNvPr>
          <p:cNvSpPr txBox="1"/>
          <p:nvPr/>
        </p:nvSpPr>
        <p:spPr>
          <a:xfrm>
            <a:off x="5735782" y="5873037"/>
            <a:ext cx="6352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Source: “Overdraft Protection Programs: CU Best Practices,” Filene Institute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F6F8CA-C770-FF29-0E43-BB9E208E0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3088" y="820882"/>
            <a:ext cx="7525512" cy="4862946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Understand which members frequently overdraft; when they are likely to do so and why it is happening</a:t>
            </a:r>
          </a:p>
          <a:p>
            <a:pPr>
              <a:spcAft>
                <a:spcPts val="800"/>
              </a:spcAft>
            </a:pPr>
            <a:r>
              <a:rPr lang="en-US" sz="2000" dirty="0"/>
              <a:t>Possible member-friendly reforms to ODP:</a:t>
            </a:r>
          </a:p>
          <a:p>
            <a:pPr lvl="3"/>
            <a:r>
              <a:rPr lang="en-US" sz="1600" dirty="0"/>
              <a:t>Use loan products as a backstop to NSF; small dollar loans, lines of credit</a:t>
            </a:r>
          </a:p>
          <a:p>
            <a:pPr lvl="3"/>
            <a:r>
              <a:rPr lang="en-US" sz="1600" dirty="0"/>
              <a:t>Provide tools to help member with overdraft-like financial counseling and workout loans</a:t>
            </a:r>
          </a:p>
          <a:p>
            <a:pPr lvl="3">
              <a:spcAft>
                <a:spcPts val="1600"/>
              </a:spcAft>
            </a:pPr>
            <a:r>
              <a:rPr lang="en-US" sz="1600" dirty="0"/>
              <a:t>Reduce or eliminate fees on small transactions</a:t>
            </a:r>
          </a:p>
          <a:p>
            <a:pPr lvl="1"/>
            <a:r>
              <a:rPr lang="en-US" sz="2000" dirty="0"/>
              <a:t>Offer premium checking accounts with subscription fees in lieu of courtesy pay</a:t>
            </a:r>
          </a:p>
        </p:txBody>
      </p:sp>
    </p:spTree>
    <p:extLst>
      <p:ext uri="{BB962C8B-B14F-4D97-AF65-F5344CB8AC3E}">
        <p14:creationId xmlns:p14="http://schemas.microsoft.com/office/powerpoint/2010/main" val="3309281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C1BDB-F409-D762-1620-8A7FA53D3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888" y="590064"/>
            <a:ext cx="11177101" cy="7105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Public Meeting of the CDFI Fund's Advisory Board January 17,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540BA-DB36-2C9A-DEB7-A9EA4DED0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038" y="1936010"/>
            <a:ext cx="10972800" cy="3707289"/>
          </a:xfrm>
        </p:spPr>
        <p:txBody>
          <a:bodyPr/>
          <a:lstStyle/>
          <a:p>
            <a:r>
              <a:rPr lang="en-US" dirty="0"/>
              <a:t>Starts at the end of our meeting – 3pm Eastern</a:t>
            </a:r>
          </a:p>
          <a:p>
            <a:r>
              <a:rPr lang="en-US" dirty="0"/>
              <a:t>Webinar Access: https://</a:t>
            </a:r>
            <a:r>
              <a:rPr lang="en-US" dirty="0" err="1"/>
              <a:t>www.mymeetings.com</a:t>
            </a:r>
            <a:r>
              <a:rPr lang="en-US" dirty="0"/>
              <a:t>/</a:t>
            </a:r>
            <a:r>
              <a:rPr lang="en-US" dirty="0" err="1"/>
              <a:t>nc</a:t>
            </a:r>
            <a:r>
              <a:rPr lang="en-US" dirty="0"/>
              <a:t>/join/</a:t>
            </a:r>
          </a:p>
          <a:p>
            <a:r>
              <a:rPr lang="en-US" dirty="0"/>
              <a:t>Conference Number: PWXW3330965</a:t>
            </a:r>
          </a:p>
          <a:p>
            <a:r>
              <a:rPr lang="en-US" dirty="0"/>
              <a:t>Audience Passcode: 2475113</a:t>
            </a:r>
          </a:p>
          <a:p>
            <a:r>
              <a:rPr lang="en-US" dirty="0"/>
              <a:t>Toll Free Number: (888) 323-9929</a:t>
            </a:r>
          </a:p>
        </p:txBody>
      </p:sp>
    </p:spTree>
    <p:extLst>
      <p:ext uri="{BB962C8B-B14F-4D97-AF65-F5344CB8AC3E}">
        <p14:creationId xmlns:p14="http://schemas.microsoft.com/office/powerpoint/2010/main" val="3134429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4BF15-73D8-9F28-F978-D003762F6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venir Next LT Pro" panose="020B0504020202020204" pitchFamily="34" charset="0"/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51C76-F1B0-7877-9A5E-ED29EAB2B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048" y="1523415"/>
            <a:ext cx="11640312" cy="4503312"/>
          </a:xfrm>
        </p:spPr>
        <p:txBody>
          <a:bodyPr/>
          <a:lstStyle/>
          <a:p>
            <a:r>
              <a:rPr lang="en-US" sz="3000" dirty="0"/>
              <a:t>For more information on how we can help you retain your CDFI certification, contact:</a:t>
            </a:r>
            <a:br>
              <a:rPr lang="en-US" sz="3000" dirty="0"/>
            </a:br>
            <a:endParaRPr lang="en-US" sz="3000" dirty="0"/>
          </a:p>
          <a:p>
            <a:pPr marL="0" indent="0" algn="ctr">
              <a:buNone/>
            </a:pPr>
            <a:r>
              <a:rPr lang="en-US" sz="3000" dirty="0"/>
              <a:t>christopherv@custrategicplanning.com</a:t>
            </a:r>
          </a:p>
          <a:p>
            <a:pPr marL="0" indent="0" algn="ctr">
              <a:buNone/>
            </a:pPr>
            <a:r>
              <a:rPr lang="en-US" b="1" dirty="0" err="1">
                <a:latin typeface="Avenir Next LT Pro Demi" panose="020B0504020202020204" pitchFamily="34" charset="77"/>
              </a:rPr>
              <a:t>calendly.com</a:t>
            </a:r>
            <a:r>
              <a:rPr lang="en-US" b="1" dirty="0">
                <a:latin typeface="Avenir Next LT Pro Demi" panose="020B0504020202020204" pitchFamily="34" charset="77"/>
              </a:rPr>
              <a:t>/christopherv-1/next-steps-to-cdfi-recertification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04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12E65-82E3-29D1-E2D0-3FB5894CD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/>
              <a:t>CDFI Recertification – TIMING is KEY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C222E16-08C0-2B90-2799-594D659153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519052"/>
              </p:ext>
            </p:extLst>
          </p:nvPr>
        </p:nvGraphicFramePr>
        <p:xfrm>
          <a:off x="609600" y="1524000"/>
          <a:ext cx="10972800" cy="4181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079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7AEE8-864E-0862-4277-DFDD706A6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/>
              <a:t>Getting Recertified as a CDFI – Key Dates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F078FB-81DF-BAB3-82BE-493FFC5B38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066232"/>
              </p:ext>
            </p:extLst>
          </p:nvPr>
        </p:nvGraphicFramePr>
        <p:xfrm>
          <a:off x="609600" y="1524000"/>
          <a:ext cx="10972800" cy="4236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27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7AEE8-864E-0862-4277-DFDD706A6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n-US" dirty="0"/>
              <a:t>Getting Recertified as a CDFI – 2024 Key Dates</a:t>
            </a:r>
          </a:p>
        </p:txBody>
      </p:sp>
      <p:graphicFrame>
        <p:nvGraphicFramePr>
          <p:cNvPr id="12" name="Content Placeholder 2">
            <a:extLst>
              <a:ext uri="{FF2B5EF4-FFF2-40B4-BE49-F238E27FC236}">
                <a16:creationId xmlns:a16="http://schemas.microsoft.com/office/drawing/2014/main" id="{75BCA2A3-6159-0453-8086-A9DEF414F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741015"/>
              </p:ext>
            </p:extLst>
          </p:nvPr>
        </p:nvGraphicFramePr>
        <p:xfrm>
          <a:off x="609600" y="1524000"/>
          <a:ext cx="10972800" cy="3706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294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D numbers in white and orange">
            <a:extLst>
              <a:ext uri="{FF2B5EF4-FFF2-40B4-BE49-F238E27FC236}">
                <a16:creationId xmlns:a16="http://schemas.microsoft.com/office/drawing/2014/main" id="{248A5CD8-84CF-48EF-74F8-29BA7E8183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32" r="20019" b="-2"/>
          <a:stretch/>
        </p:blipFill>
        <p:spPr>
          <a:xfrm>
            <a:off x="8054060" y="1300652"/>
            <a:ext cx="3791360" cy="4610103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DE51CFC-5AD8-1DB0-4C2B-01A6D28FD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700" dirty="0"/>
              <a:t>Future Cast of Grants and CDFI Certification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66376-DED3-0693-CC8E-2ED59953E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00653"/>
            <a:ext cx="7025640" cy="4734387"/>
          </a:xfrm>
          <a:solidFill>
            <a:srgbClr val="FFEEBD"/>
          </a:solidFill>
        </p:spPr>
        <p:txBody>
          <a:bodyPr>
            <a:normAutofit fontScale="62500" lnSpcReduction="20000"/>
          </a:bodyPr>
          <a:lstStyle/>
          <a:p>
            <a:r>
              <a:rPr lang="en-US" sz="3200" b="1" dirty="0">
                <a:solidFill>
                  <a:schemeClr val="tx1"/>
                </a:solidFill>
                <a:latin typeface="Avenir Next LT Pro Demi" panose="020B0504020202020204" pitchFamily="34" charset="77"/>
              </a:rPr>
              <a:t>Submitting CDFI Recertification December 20, 2024</a:t>
            </a:r>
          </a:p>
          <a:p>
            <a:pPr lvl="3"/>
            <a:r>
              <a:rPr lang="en-US" sz="2600" dirty="0">
                <a:solidFill>
                  <a:schemeClr val="tx1"/>
                </a:solidFill>
              </a:rPr>
              <a:t>Likely submitting them towards the end of the year</a:t>
            </a:r>
          </a:p>
          <a:p>
            <a:pPr lvl="3"/>
            <a:r>
              <a:rPr lang="en-US" sz="2600" dirty="0">
                <a:solidFill>
                  <a:schemeClr val="tx1"/>
                </a:solidFill>
              </a:rPr>
              <a:t>FA 2024 – Win in September 2024</a:t>
            </a:r>
          </a:p>
          <a:p>
            <a:pPr lvl="6"/>
            <a:r>
              <a:rPr lang="en-US" sz="2600" dirty="0">
                <a:solidFill>
                  <a:schemeClr val="tx1"/>
                </a:solidFill>
                <a:latin typeface="Avenir Next LT Pro" panose="020B0504020202020204" pitchFamily="34" charset="77"/>
              </a:rPr>
              <a:t>Book part in 2024, the rest in 2025 </a:t>
            </a:r>
          </a:p>
          <a:p>
            <a:pPr lvl="6"/>
            <a:r>
              <a:rPr lang="en-US" sz="2600" dirty="0">
                <a:solidFill>
                  <a:schemeClr val="tx1"/>
                </a:solidFill>
                <a:latin typeface="Avenir Next LT Pro" panose="020B0504020202020204" pitchFamily="34" charset="77"/>
              </a:rPr>
              <a:t>(Before CDFI Fund acts on recertification)</a:t>
            </a:r>
          </a:p>
          <a:p>
            <a:r>
              <a:rPr lang="en-US" sz="3200" b="1" dirty="0">
                <a:solidFill>
                  <a:schemeClr val="tx1"/>
                </a:solidFill>
                <a:latin typeface="Avenir Next LT Pro Demi" panose="020B0504020202020204" pitchFamily="34" charset="77"/>
              </a:rPr>
              <a:t>Recertification Analysis by CDFI Fund – 2025</a:t>
            </a:r>
          </a:p>
          <a:p>
            <a:pPr lvl="3"/>
            <a:r>
              <a:rPr lang="en-US" sz="2600" dirty="0">
                <a:solidFill>
                  <a:schemeClr val="tx1"/>
                </a:solidFill>
              </a:rPr>
              <a:t>Earliest they are likely to review is late summer of 2025</a:t>
            </a:r>
          </a:p>
          <a:p>
            <a:pPr lvl="3"/>
            <a:r>
              <a:rPr lang="en-US" sz="2600" dirty="0">
                <a:solidFill>
                  <a:schemeClr val="tx1"/>
                </a:solidFill>
              </a:rPr>
              <a:t>Using ACR data from 2024 reports – submitted March 30, 2025</a:t>
            </a:r>
          </a:p>
          <a:p>
            <a:pPr lvl="6"/>
            <a:r>
              <a:rPr lang="en-US" sz="2600" dirty="0">
                <a:solidFill>
                  <a:schemeClr val="tx1"/>
                </a:solidFill>
                <a:latin typeface="Avenir Next LT Pro" panose="020B0504020202020204" pitchFamily="34" charset="77"/>
              </a:rPr>
              <a:t>ACR analysis expected to come out in late summer 2025</a:t>
            </a:r>
          </a:p>
          <a:p>
            <a:pPr lvl="3"/>
            <a:r>
              <a:rPr lang="en-US" sz="2600" dirty="0">
                <a:solidFill>
                  <a:schemeClr val="tx1"/>
                </a:solidFill>
              </a:rPr>
              <a:t>Credit unions with identified compliance issues could be issued CURE letters – Fall 2025</a:t>
            </a:r>
          </a:p>
          <a:p>
            <a:r>
              <a:rPr lang="en-US" sz="3200" b="1" dirty="0">
                <a:solidFill>
                  <a:schemeClr val="tx1"/>
                </a:solidFill>
                <a:latin typeface="Avenir Next LT Pro Demi" panose="020B0504020202020204" pitchFamily="34" charset="77"/>
              </a:rPr>
              <a:t>CURE (Things to fix) Letters on Recertification </a:t>
            </a:r>
            <a:br>
              <a:rPr lang="en-US" sz="3200" b="1" dirty="0">
                <a:solidFill>
                  <a:schemeClr val="tx1"/>
                </a:solidFill>
                <a:latin typeface="Avenir Next LT Pro Demi" panose="020B0504020202020204" pitchFamily="34" charset="77"/>
              </a:rPr>
            </a:br>
            <a:r>
              <a:rPr lang="en-US" sz="3200" b="1" dirty="0">
                <a:solidFill>
                  <a:schemeClr val="tx1"/>
                </a:solidFill>
                <a:latin typeface="Avenir Next LT Pro Demi" panose="020B0504020202020204" pitchFamily="34" charset="77"/>
              </a:rPr>
              <a:t>(We work with you)</a:t>
            </a:r>
          </a:p>
          <a:p>
            <a:pPr lvl="3"/>
            <a:r>
              <a:rPr lang="en-US" sz="2600" dirty="0">
                <a:solidFill>
                  <a:schemeClr val="tx1"/>
                </a:solidFill>
              </a:rPr>
              <a:t>Likely date for submission of CURE materials – fall 2026</a:t>
            </a:r>
          </a:p>
          <a:p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42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424D1-CABE-7125-0643-92C972AA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venir Next LT Pro" panose="020B0504020202020204" pitchFamily="34" charset="0"/>
              </a:rPr>
              <a:t>CDFI Grant Programs +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22F6251-B92B-42BA-0EC2-D9C802C1FB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2489" y="1777365"/>
            <a:ext cx="9055254" cy="37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6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1749B1-6BD4-499E-00C4-EC36815A63A6}"/>
              </a:ext>
            </a:extLst>
          </p:cNvPr>
          <p:cNvSpPr/>
          <p:nvPr/>
        </p:nvSpPr>
        <p:spPr>
          <a:xfrm>
            <a:off x="0" y="0"/>
            <a:ext cx="3871355" cy="6400800"/>
          </a:xfrm>
          <a:prstGeom prst="rect">
            <a:avLst/>
          </a:prstGeom>
          <a:solidFill>
            <a:schemeClr val="accent6">
              <a:lumMod val="7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67D90B-346B-E7A4-808D-870D3E5E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68" y="1256084"/>
            <a:ext cx="3732387" cy="3455876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latin typeface="Avenir Next LT Pro" panose="020B0504020202020204" pitchFamily="34" charset="0"/>
              </a:rPr>
              <a:t>Practices Requiring Explanation on Community Development Promotion</a:t>
            </a:r>
            <a:endParaRPr lang="en-US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5584" y="766086"/>
            <a:ext cx="7311032" cy="4868627"/>
          </a:xfrm>
        </p:spPr>
        <p:txBody>
          <a:bodyPr>
            <a:noAutofit/>
          </a:bodyPr>
          <a:lstStyle/>
          <a:p>
            <a:pPr rtl="0">
              <a:buFont typeface="Arial" panose="020B0604020202020204" pitchFamily="34" charset="0"/>
              <a:buChar char="•"/>
            </a:pPr>
            <a:r>
              <a:rPr lang="en-US" sz="2000" dirty="0"/>
              <a:t>CDFI Fund: While these practices could be implemented in an abusive manner, they COULD BE used to promote community development.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000" dirty="0"/>
              <a:t>Practices: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Failing to evaluate ability to repay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Small business loans with 36%+ APR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Single family, owner-occupied residential mortgages with balloon payments or 30+ years maturity.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Overdraft fees that exceed amount of item cleared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Charging more than 6 ODP fees in a 12-month rolling period</a:t>
            </a:r>
          </a:p>
          <a:p>
            <a:pPr lvl="2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NSF fees that exceed amount of item returned</a:t>
            </a:r>
          </a:p>
          <a:p>
            <a:pPr marL="0" indent="0" rtl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39688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1749B1-6BD4-499E-00C4-EC36815A63A6}"/>
              </a:ext>
            </a:extLst>
          </p:cNvPr>
          <p:cNvSpPr/>
          <p:nvPr/>
        </p:nvSpPr>
        <p:spPr>
          <a:xfrm>
            <a:off x="0" y="0"/>
            <a:ext cx="3871355" cy="6400800"/>
          </a:xfrm>
          <a:prstGeom prst="rect">
            <a:avLst/>
          </a:prstGeom>
          <a:solidFill>
            <a:schemeClr val="accent6">
              <a:lumMod val="7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67D90B-346B-E7A4-808D-870D3E5E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68" y="1943002"/>
            <a:ext cx="3593417" cy="1742589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latin typeface="Avenir Next LT Pro" panose="020B0504020202020204" pitchFamily="34" charset="0"/>
              </a:rPr>
              <a:t>Can ODP be Justified?</a:t>
            </a:r>
            <a:endParaRPr lang="en-US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0323" y="590064"/>
            <a:ext cx="7409782" cy="5446842"/>
          </a:xfrm>
        </p:spPr>
        <p:txBody>
          <a:bodyPr>
            <a:noAutofit/>
          </a:bodyPr>
          <a:lstStyle/>
          <a:p>
            <a:pPr marL="0" indent="0" rtl="0">
              <a:buNone/>
            </a:pPr>
            <a:r>
              <a:rPr lang="en-US" sz="2400" b="1" dirty="0">
                <a:latin typeface="Avenir Next LT Pro Demi" panose="020B0504020202020204" pitchFamily="34" charset="77"/>
              </a:rPr>
              <a:t> Yes, BUT….</a:t>
            </a:r>
            <a:endParaRPr lang="en-US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ODP must be used in a way that is consistent with a community development mission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00025" lvl="1" indent="0">
              <a:buNone/>
            </a:pPr>
            <a:r>
              <a:rPr lang="en-US" sz="2000" b="1" dirty="0"/>
              <a:t>SOLUTION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000" dirty="0"/>
              <a:t>CDFI Fund requires an explanation to clarify how the program promotes community development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000" dirty="0"/>
              <a:t>Programs should: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Not harm consumers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Be affordable and not excessive in costs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Have transparent terms and conditions understandable to user</a:t>
            </a:r>
          </a:p>
          <a:p>
            <a:pPr marL="0" indent="0" rtl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3236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B1749B1-6BD4-499E-00C4-EC36815A63A6}"/>
              </a:ext>
            </a:extLst>
          </p:cNvPr>
          <p:cNvSpPr/>
          <p:nvPr/>
        </p:nvSpPr>
        <p:spPr>
          <a:xfrm>
            <a:off x="0" y="0"/>
            <a:ext cx="3871355" cy="6400800"/>
          </a:xfrm>
          <a:prstGeom prst="rect">
            <a:avLst/>
          </a:prstGeom>
          <a:solidFill>
            <a:schemeClr val="accent6">
              <a:lumMod val="7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67D90B-346B-E7A4-808D-870D3E5E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9" y="1747059"/>
            <a:ext cx="3443669" cy="2405063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solidFill>
                  <a:schemeClr val="bg1"/>
                </a:solidFill>
                <a:latin typeface="Avenir Next LT Pro" panose="020B0504020202020204" pitchFamily="34" charset="0"/>
              </a:rPr>
              <a:t>Potential Impacts of ODP Elimination</a:t>
            </a:r>
            <a:endParaRPr lang="en-US" sz="48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9293" y="639041"/>
            <a:ext cx="7234987" cy="5579918"/>
          </a:xfrm>
        </p:spPr>
        <p:txBody>
          <a:bodyPr>
            <a:noAutofit/>
          </a:bodyPr>
          <a:lstStyle/>
          <a:p>
            <a:pPr rtl="0">
              <a:buFont typeface="Arial" panose="020B0604020202020204" pitchFamily="34" charset="0"/>
              <a:buChar char="•"/>
            </a:pPr>
            <a:endParaRPr lang="en-US" sz="2000" dirty="0"/>
          </a:p>
          <a:p>
            <a:pPr rt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ChexSystems Implications: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Can’t open a savings or checking account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Can impact ability to obtain housing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Can impact ability to obtain employment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Forces consumers INTO payday lender’s products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200" dirty="0"/>
              <a:t>Bounced checks a felony in many states</a:t>
            </a:r>
          </a:p>
          <a:p>
            <a:pPr rtl="0">
              <a:buFont typeface="Arial" panose="020B0604020202020204" pitchFamily="34" charset="0"/>
              <a:buChar char="•"/>
            </a:pPr>
            <a:r>
              <a:rPr lang="en-US" sz="2200" dirty="0"/>
              <a:t>Forcing low-income individuals to turn to payday lenders</a:t>
            </a:r>
          </a:p>
        </p:txBody>
      </p:sp>
    </p:spTree>
    <p:extLst>
      <p:ext uri="{BB962C8B-B14F-4D97-AF65-F5344CB8AC3E}">
        <p14:creationId xmlns:p14="http://schemas.microsoft.com/office/powerpoint/2010/main" val="125903272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CUSP">
      <a:dk1>
        <a:srgbClr val="000000"/>
      </a:dk1>
      <a:lt1>
        <a:srgbClr val="FFFFFF"/>
      </a:lt1>
      <a:dk2>
        <a:srgbClr val="0B386B"/>
      </a:dk2>
      <a:lt2>
        <a:srgbClr val="DDDDDD"/>
      </a:lt2>
      <a:accent1>
        <a:srgbClr val="FAA61A"/>
      </a:accent1>
      <a:accent2>
        <a:srgbClr val="DD5928"/>
      </a:accent2>
      <a:accent3>
        <a:srgbClr val="9EB427"/>
      </a:accent3>
      <a:accent4>
        <a:srgbClr val="808285"/>
      </a:accent4>
      <a:accent5>
        <a:srgbClr val="FEE3BA"/>
      </a:accent5>
      <a:accent6>
        <a:srgbClr val="9DAFC3"/>
      </a:accent6>
      <a:hlink>
        <a:srgbClr val="0B386B"/>
      </a:hlink>
      <a:folHlink>
        <a:srgbClr val="808285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ustom theme" id="{36C76DB9-F9FB-6542-84EB-B688C25FDBD0}" vid="{BFBADD05-6393-0A4A-818E-364638ADB3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1071E6-22AE-499A-B09C-BF21CF5F74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A9B47F-3DD8-4645-81DC-B88780643C07}">
  <ds:schemaRefs>
    <ds:schemaRef ds:uri="http://purl.org/dc/dcmitype/"/>
    <ds:schemaRef ds:uri="http://schemas.microsoft.com/office/2006/documentManagement/types"/>
    <ds:schemaRef ds:uri="http://www.w3.org/XML/1998/namespace"/>
    <ds:schemaRef ds:uri="71af3243-3dd4-4a8d-8c0d-dd76da1f02a5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16c05727-aa75-4e4a-9b5f-8a80a1165891"/>
  </ds:schemaRefs>
</ds:datastoreItem>
</file>

<file path=customXml/itemProps3.xml><?xml version="1.0" encoding="utf-8"?>
<ds:datastoreItem xmlns:ds="http://schemas.openxmlformats.org/officeDocument/2006/customXml" ds:itemID="{B0C07E3D-60A7-4F4E-8208-D9CCD01982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spheres presentation</Template>
  <TotalTime>0</TotalTime>
  <Words>919</Words>
  <Application>Microsoft Macintosh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Avenir Next LT Pro</vt:lpstr>
      <vt:lpstr>Avenir Next LT Pro Demi</vt:lpstr>
      <vt:lpstr>Calibri</vt:lpstr>
      <vt:lpstr>Calibri Light</vt:lpstr>
      <vt:lpstr>Wingdings</vt:lpstr>
      <vt:lpstr>Custom Design</vt:lpstr>
      <vt:lpstr>custom theme</vt:lpstr>
      <vt:lpstr>Next Steps to CDFI Recertification:</vt:lpstr>
      <vt:lpstr>CDFI Recertification – TIMING is KEY</vt:lpstr>
      <vt:lpstr>Getting Recertified as a CDFI – Key Dates</vt:lpstr>
      <vt:lpstr>Getting Recertified as a CDFI – 2024 Key Dates</vt:lpstr>
      <vt:lpstr>Future Cast of Grants and CDFI Certification </vt:lpstr>
      <vt:lpstr>CDFI Grant Programs +</vt:lpstr>
      <vt:lpstr>Practices Requiring Explanation on Community Development Promotion</vt:lpstr>
      <vt:lpstr>Can ODP be Justified?</vt:lpstr>
      <vt:lpstr>Potential Impacts of ODP Elimination</vt:lpstr>
      <vt:lpstr>Competitors who are proudly proclaiming their zero or  low-cost overdraft and NSF fees.   But these same competitors are charging fees in other areas  (higher maintenance fees, transfer fees) to make up the difference.</vt:lpstr>
      <vt:lpstr>The view from NCUA Chairman Todd Harper</vt:lpstr>
      <vt:lpstr>Protecting Members and your Bottom Line</vt:lpstr>
      <vt:lpstr>Public Meeting of the CDFI Fund's Advisory Board January 17, 2024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2022-01-05T21:35:45Z</dcterms:created>
  <dcterms:modified xsi:type="dcterms:W3CDTF">2024-01-16T21:26:58Z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